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3" r:id="rId15"/>
    <p:sldId id="276" r:id="rId16"/>
    <p:sldId id="278" r:id="rId17"/>
    <p:sldId id="277" r:id="rId18"/>
    <p:sldId id="279" r:id="rId19"/>
    <p:sldId id="280" r:id="rId20"/>
    <p:sldId id="281" r:id="rId21"/>
    <p:sldId id="282" r:id="rId22"/>
    <p:sldId id="283" r:id="rId23"/>
    <p:sldId id="274" r:id="rId24"/>
    <p:sldId id="284" r:id="rId25"/>
    <p:sldId id="286" r:id="rId26"/>
    <p:sldId id="285" r:id="rId27"/>
    <p:sldId id="275" r:id="rId28"/>
    <p:sldId id="287" r:id="rId29"/>
    <p:sldId id="288" r:id="rId30"/>
    <p:sldId id="289" r:id="rId31"/>
    <p:sldId id="290" r:id="rId32"/>
    <p:sldId id="292" r:id="rId33"/>
    <p:sldId id="291" r:id="rId34"/>
    <p:sldId id="293" r:id="rId35"/>
    <p:sldId id="294" r:id="rId36"/>
    <p:sldId id="295" r:id="rId37"/>
    <p:sldId id="296" r:id="rId38"/>
    <p:sldId id="297" r:id="rId39"/>
    <p:sldId id="298" r:id="rId40"/>
    <p:sldId id="271" r:id="rId41"/>
    <p:sldId id="272" r:id="rId42"/>
    <p:sldId id="265" r:id="rId43"/>
    <p:sldId id="266" r:id="rId44"/>
    <p:sldId id="299" r:id="rId4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828F"/>
    <a:srgbClr val="136C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94660"/>
  </p:normalViewPr>
  <p:slideViewPr>
    <p:cSldViewPr snapToGrid="0">
      <p:cViewPr>
        <p:scale>
          <a:sx n="100" d="100"/>
          <a:sy n="100" d="100"/>
        </p:scale>
        <p:origin x="-29"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7E42CD-854B-6D2D-0DAE-E3493FE3C9A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DA1A127-835B-4D56-ADE2-6F8AC3D58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4260CBFD-334D-2A7B-5700-2F9495F1F1CD}"/>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5" name="מציין מיקום של כותרת תחתונה 4">
            <a:extLst>
              <a:ext uri="{FF2B5EF4-FFF2-40B4-BE49-F238E27FC236}">
                <a16:creationId xmlns:a16="http://schemas.microsoft.com/office/drawing/2014/main" id="{EC72722C-142F-2179-757D-6BEB37682FF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FF5C28D-C650-3802-9856-06D84397722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648271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8C0D61-E19E-F455-2D88-E6331D08A9C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D8D19B5-FC0B-019D-78BD-4561AFA0915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6DBEDB8-6ED6-3F66-3A09-3E75353E5972}"/>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5" name="מציין מיקום של כותרת תחתונה 4">
            <a:extLst>
              <a:ext uri="{FF2B5EF4-FFF2-40B4-BE49-F238E27FC236}">
                <a16:creationId xmlns:a16="http://schemas.microsoft.com/office/drawing/2014/main" id="{57EBE720-C60F-73A8-BBD6-182AE8F4D79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6C2761F-C533-6F33-A26D-42B7AC28614E}"/>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990081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D9165CE9-C5A6-64BB-BC12-585875A10E3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56496BF-44A1-CAC3-1071-0B889E073AD8}"/>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A010E38-F676-EA9E-D86A-E84573280BE1}"/>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5" name="מציין מיקום של כותרת תחתונה 4">
            <a:extLst>
              <a:ext uri="{FF2B5EF4-FFF2-40B4-BE49-F238E27FC236}">
                <a16:creationId xmlns:a16="http://schemas.microsoft.com/office/drawing/2014/main" id="{C2C6F053-6B9D-B2B1-6564-E2932021695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563B824-3A5A-3751-FB81-8D3B0AEE068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17609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0904DD-0524-5F08-EF9C-DFEEED6A715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069CB53-D09A-3611-D5AC-6C87D2AD1E9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15F7FE9-63C8-FA2C-B3EF-E36DBB627958}"/>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5" name="מציין מיקום של כותרת תחתונה 4">
            <a:extLst>
              <a:ext uri="{FF2B5EF4-FFF2-40B4-BE49-F238E27FC236}">
                <a16:creationId xmlns:a16="http://schemas.microsoft.com/office/drawing/2014/main" id="{93487228-2585-1CA3-22BD-2B7A641D93B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B46833B-C5C9-84B5-2EBA-740FF9AE4A04}"/>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11584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0C0A7E-D1D3-B6F5-88B4-338DE290661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751BEC6-60DD-689A-4991-FAA9AA2E7A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1749785-5F9F-279D-06AD-B06A204A02CC}"/>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5" name="מציין מיקום של כותרת תחתונה 4">
            <a:extLst>
              <a:ext uri="{FF2B5EF4-FFF2-40B4-BE49-F238E27FC236}">
                <a16:creationId xmlns:a16="http://schemas.microsoft.com/office/drawing/2014/main" id="{6C2AB190-1FDC-FAB2-DB7E-7CF328259AC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5FDDF20-C665-B8DB-D64E-6FD6ED3F6229}"/>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0895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63C9A3-DF54-FE1C-6422-3BC8ED04818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5713723-652D-0E1A-27D7-5FF0F2B82BD4}"/>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9DC6B0CD-254E-C606-4480-81D1B2DFAC4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6AE3940-2B9E-18E6-7D38-1B767CB0C449}"/>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6" name="מציין מיקום של כותרת תחתונה 5">
            <a:extLst>
              <a:ext uri="{FF2B5EF4-FFF2-40B4-BE49-F238E27FC236}">
                <a16:creationId xmlns:a16="http://schemas.microsoft.com/office/drawing/2014/main" id="{3F4154A9-E830-895A-1265-54F08AEE864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D4E4DCA-A2CC-865C-6B72-0CA61D96201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0479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CBCF8C-7570-CE19-1B78-D31141DF945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504F7F7-FB3B-C4E5-232C-7DC141194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1D2119F-F8F9-FB8F-FCEE-1A819118442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818EE1E-2A42-2DF9-4356-F1CB5CA35E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3F82B6E-817A-2802-F36D-AB96D7B73D7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EB6EDA3-95CB-EC8C-59AF-2D256838C640}"/>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8" name="מציין מיקום של כותרת תחתונה 7">
            <a:extLst>
              <a:ext uri="{FF2B5EF4-FFF2-40B4-BE49-F238E27FC236}">
                <a16:creationId xmlns:a16="http://schemas.microsoft.com/office/drawing/2014/main" id="{575D0309-7CA6-5A0F-A4C5-3B2E67110232}"/>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5CB08F8-509B-1114-A029-757EF642AB9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96411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611127-B855-3122-A038-AFBC4D8ADBD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F57343F-7237-F181-A165-28F63C6AA4B0}"/>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4" name="מציין מיקום של כותרת תחתונה 3">
            <a:extLst>
              <a:ext uri="{FF2B5EF4-FFF2-40B4-BE49-F238E27FC236}">
                <a16:creationId xmlns:a16="http://schemas.microsoft.com/office/drawing/2014/main" id="{FE9FFCC5-D969-B8B5-0DE9-A1AD4F5D04E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EF2AC9B-55CE-9BDE-9566-06631EDDED2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246952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5FD75AC-D4A0-6D84-E39E-C749934A6560}"/>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3" name="מציין מיקום של כותרת תחתונה 2">
            <a:extLst>
              <a:ext uri="{FF2B5EF4-FFF2-40B4-BE49-F238E27FC236}">
                <a16:creationId xmlns:a16="http://schemas.microsoft.com/office/drawing/2014/main" id="{16D31A7D-6809-6F93-4DC4-F94EDE047C62}"/>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40C1A0E2-658C-2C66-B54D-E155BCA6B6A1}"/>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419632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E96316-F230-E64C-BAD2-50E056A22DA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8051EA5-5C56-15A3-FE74-525D9CD04B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1DAC8584-FDBB-F024-9D55-3F7291F11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FE303B8-8060-FA8D-ED96-3E39BE50C090}"/>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6" name="מציין מיקום של כותרת תחתונה 5">
            <a:extLst>
              <a:ext uri="{FF2B5EF4-FFF2-40B4-BE49-F238E27FC236}">
                <a16:creationId xmlns:a16="http://schemas.microsoft.com/office/drawing/2014/main" id="{8044898F-0104-C113-34B7-EC9B107B9EC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9127449-566B-07D8-2839-6923D572F3A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40192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02649C6-5E25-D53A-35C6-87AEA520B2F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782A122F-929A-01C7-F6C8-FA25B0A34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86B1840-F187-4EBD-800C-BB88DC18C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41843C1-C914-C60E-E9FB-4D1D1A34A7D6}"/>
              </a:ext>
            </a:extLst>
          </p:cNvPr>
          <p:cNvSpPr>
            <a:spLocks noGrp="1"/>
          </p:cNvSpPr>
          <p:nvPr>
            <p:ph type="dt" sz="half" idx="10"/>
          </p:nvPr>
        </p:nvSpPr>
        <p:spPr/>
        <p:txBody>
          <a:bodyPr/>
          <a:lstStyle/>
          <a:p>
            <a:fld id="{7110408D-4D6A-4233-B901-A42DB29C59AC}" type="datetimeFigureOut">
              <a:rPr lang="he-IL" smtClean="0"/>
              <a:t>ט"ו/תמוז/תשפ"ד</a:t>
            </a:fld>
            <a:endParaRPr lang="he-IL"/>
          </a:p>
        </p:txBody>
      </p:sp>
      <p:sp>
        <p:nvSpPr>
          <p:cNvPr id="6" name="מציין מיקום של כותרת תחתונה 5">
            <a:extLst>
              <a:ext uri="{FF2B5EF4-FFF2-40B4-BE49-F238E27FC236}">
                <a16:creationId xmlns:a16="http://schemas.microsoft.com/office/drawing/2014/main" id="{7D1525E2-5329-4A67-5A3B-EE4911F7B6D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D1DA7D9-96BD-0510-F76E-4FD08002145D}"/>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56053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9001D01-E8C3-5230-15DA-5597A45671C5}"/>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5D55A04-9857-2BE8-38A8-1BF940B92EF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EB69D6A-46D7-D601-A15D-A87B7E5776E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110408D-4D6A-4233-B901-A42DB29C59AC}" type="datetimeFigureOut">
              <a:rPr lang="he-IL" smtClean="0"/>
              <a:t>ט"ו/תמוז/תשפ"ד</a:t>
            </a:fld>
            <a:endParaRPr lang="he-IL"/>
          </a:p>
        </p:txBody>
      </p:sp>
      <p:sp>
        <p:nvSpPr>
          <p:cNvPr id="5" name="מציין מיקום של כותרת תחתונה 4">
            <a:extLst>
              <a:ext uri="{FF2B5EF4-FFF2-40B4-BE49-F238E27FC236}">
                <a16:creationId xmlns:a16="http://schemas.microsoft.com/office/drawing/2014/main" id="{227796CF-95EE-E326-CDB8-C093D4148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B1B4E16-E6E0-8AE2-1165-71D957C2C74E}"/>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D85AF8A-98B4-4740-B4A2-423206EB25BD}" type="slidenum">
              <a:rPr lang="he-IL" smtClean="0"/>
              <a:t>‹#›</a:t>
            </a:fld>
            <a:endParaRPr lang="he-IL"/>
          </a:p>
        </p:txBody>
      </p:sp>
    </p:spTree>
    <p:extLst>
      <p:ext uri="{BB962C8B-B14F-4D97-AF65-F5344CB8AC3E}">
        <p14:creationId xmlns:p14="http://schemas.microsoft.com/office/powerpoint/2010/main" val="1893668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hamichlol.org.il/%D7%AA%D7%95%D7%90%D7%A8_%D7%A9%D7%95%D7%95%D7%94_%D7%A2%D7%A8%D7%9A" TargetMode="External"/><Relationship Id="rId2" Type="http://schemas.openxmlformats.org/officeDocument/2006/relationships/hyperlink" Target="https://www.hamichlol.org.il/%D7%9E%D7%9B%D7%95%D7%9F_%D7%91%D7%99%D7%AA_%D7%99%D7%A2%D7%A7%D7%91_%D7%9C%D7%9E%D7%95%D7%A8%D7%95%D7%AA#cite_note-:2-26" TargetMode="External"/><Relationship Id="rId1" Type="http://schemas.openxmlformats.org/officeDocument/2006/relationships/slideLayout" Target="../slideLayouts/slideLayout2.xml"/><Relationship Id="rId5" Type="http://schemas.openxmlformats.org/officeDocument/2006/relationships/hyperlink" Target="https://www.hamichlol.org.il/%D7%9E%D7%9B%D7%95%D7%9F_%D7%91%D7%99%D7%AA_%D7%99%D7%A2%D7%A7%D7%91_%D7%9C%D7%9E%D7%95%D7%A8%D7%95%D7%AA" TargetMode="External"/><Relationship Id="rId4" Type="http://schemas.openxmlformats.org/officeDocument/2006/relationships/hyperlink" Target="https://www.hamichlol.org.il/%D7%9E%D7%9B%D7%95%D7%9F_%D7%91%D7%99%D7%AA_%D7%99%D7%A2%D7%A7%D7%91_%D7%9C%D7%9E%D7%95%D7%A8%D7%95%D7%AA#cite_note-2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EB7310-2587-2662-8D6C-ABF9470EEB1A}"/>
              </a:ext>
            </a:extLst>
          </p:cNvPr>
          <p:cNvSpPr>
            <a:spLocks noGrp="1"/>
          </p:cNvSpPr>
          <p:nvPr>
            <p:ph type="ctrTitle"/>
          </p:nvPr>
        </p:nvSpPr>
        <p:spPr/>
        <p:txBody>
          <a:bodyPr/>
          <a:lstStyle/>
          <a:p>
            <a:pPr rtl="0"/>
            <a:r>
              <a:rPr lang="iw-IL" dirty="0">
                <a:cs typeface="+mn-cs"/>
              </a:rPr>
              <a:t>פרויקט </a:t>
            </a:r>
            <a:r>
              <a:rPr lang="he-IL" dirty="0">
                <a:cs typeface="+mn-cs"/>
              </a:rPr>
              <a:t>סמינר הישן</a:t>
            </a:r>
          </a:p>
        </p:txBody>
      </p:sp>
      <p:pic>
        <p:nvPicPr>
          <p:cNvPr id="4" name="Google Shape;68;p1" descr="תמונה שמכילה גרפיקה, עיצוב גרפי, גופן, לוגו&#10;&#10;התיאור נוצר באופן אוטומטי">
            <a:extLst>
              <a:ext uri="{FF2B5EF4-FFF2-40B4-BE49-F238E27FC236}">
                <a16:creationId xmlns:a16="http://schemas.microsoft.com/office/drawing/2014/main" id="{5BA18E39-13C0-A5AD-BA6B-D29CC61AECA4}"/>
              </a:ext>
            </a:extLst>
          </p:cNvPr>
          <p:cNvPicPr preferRelativeResize="0"/>
          <p:nvPr/>
        </p:nvPicPr>
        <p:blipFill rotWithShape="1">
          <a:blip r:embed="rId2">
            <a:alphaModFix/>
          </a:blip>
          <a:srcRect/>
          <a:stretch/>
        </p:blipFill>
        <p:spPr>
          <a:xfrm>
            <a:off x="-531521" y="3791338"/>
            <a:ext cx="3888597" cy="3888597"/>
          </a:xfrm>
          <a:prstGeom prst="rect">
            <a:avLst/>
          </a:prstGeom>
          <a:noFill/>
          <a:ln>
            <a:noFill/>
          </a:ln>
        </p:spPr>
      </p:pic>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686D45E5-0609-97CC-BDE9-F15B7F89F6A0}"/>
              </a:ext>
            </a:extLst>
          </p:cNvPr>
          <p:cNvPicPr preferRelativeResize="0"/>
          <p:nvPr/>
        </p:nvPicPr>
        <p:blipFill rotWithShape="1">
          <a:blip r:embed="rId3">
            <a:alphaModFix/>
          </a:blip>
          <a:srcRect/>
          <a:stretch/>
        </p:blipFill>
        <p:spPr>
          <a:xfrm>
            <a:off x="9505029" y="5468273"/>
            <a:ext cx="2550511" cy="1225663"/>
          </a:xfrm>
          <a:prstGeom prst="rect">
            <a:avLst/>
          </a:prstGeom>
          <a:noFill/>
          <a:ln>
            <a:noFill/>
          </a:ln>
        </p:spPr>
      </p:pic>
    </p:spTree>
    <p:extLst>
      <p:ext uri="{BB962C8B-B14F-4D97-AF65-F5344CB8AC3E}">
        <p14:creationId xmlns:p14="http://schemas.microsoft.com/office/powerpoint/2010/main" val="267426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38E94E-54A3-391E-AFE7-8457467F0503}"/>
              </a:ext>
            </a:extLst>
          </p:cNvPr>
          <p:cNvSpPr>
            <a:spLocks noGrp="1"/>
          </p:cNvSpPr>
          <p:nvPr>
            <p:ph type="title"/>
          </p:nvPr>
        </p:nvSpPr>
        <p:spPr/>
        <p:txBody>
          <a:bodyPr/>
          <a:lstStyle/>
          <a:p>
            <a:pPr algn="ctr"/>
            <a:r>
              <a:rPr lang="he-IL" dirty="0">
                <a:solidFill>
                  <a:schemeClr val="tx2">
                    <a:lumMod val="60000"/>
                    <a:lumOff val="40000"/>
                  </a:schemeClr>
                </a:solidFill>
                <a:cs typeface="+mn-cs"/>
              </a:rPr>
              <a:t>שלב א': הכרת החברה והפרויקט</a:t>
            </a:r>
          </a:p>
        </p:txBody>
      </p:sp>
      <p:sp>
        <p:nvSpPr>
          <p:cNvPr id="3" name="מציין מיקום תוכן 2">
            <a:extLst>
              <a:ext uri="{FF2B5EF4-FFF2-40B4-BE49-F238E27FC236}">
                <a16:creationId xmlns:a16="http://schemas.microsoft.com/office/drawing/2014/main" id="{70B83FC5-809A-7F64-65A9-AB1B8DBDDC17}"/>
              </a:ext>
            </a:extLst>
          </p:cNvPr>
          <p:cNvSpPr>
            <a:spLocks noGrp="1"/>
          </p:cNvSpPr>
          <p:nvPr>
            <p:ph idx="1"/>
          </p:nvPr>
        </p:nvSpPr>
        <p:spPr/>
        <p:txBody>
          <a:bodyPr/>
          <a:lstStyle/>
          <a:p>
            <a:pPr marL="0" indent="0">
              <a:buNone/>
            </a:pPr>
            <a:r>
              <a:rPr lang="he-IL" dirty="0"/>
              <a:t>ראשית הגעתינו לחברה התקיים כנס הסברה להצגת הלקוחות והפרויקטים בחברה.</a:t>
            </a:r>
          </a:p>
          <a:p>
            <a:pPr marL="0" indent="0">
              <a:buNone/>
            </a:pPr>
            <a:r>
              <a:rPr lang="he-IL" dirty="0"/>
              <a:t>בכנס זה חולקנו לצוותות לפי פרויקטים ולאחר הכרות עם ראש הצוות התחילה העבודה במתודולוגיית </a:t>
            </a:r>
            <a:r>
              <a:rPr lang="he-IL" dirty="0" err="1"/>
              <a:t>אדג'ייל</a:t>
            </a:r>
            <a:r>
              <a:rPr lang="en-US" dirty="0"/>
              <a:t> </a:t>
            </a:r>
            <a:r>
              <a:rPr lang="en-US" dirty="0" err="1"/>
              <a:t>Adgile</a:t>
            </a:r>
            <a:r>
              <a:rPr lang="en-US" dirty="0"/>
              <a:t>) </a:t>
            </a:r>
            <a:r>
              <a:rPr lang="he-IL" dirty="0"/>
              <a:t>).</a:t>
            </a:r>
          </a:p>
        </p:txBody>
      </p:sp>
    </p:spTree>
    <p:extLst>
      <p:ext uri="{BB962C8B-B14F-4D97-AF65-F5344CB8AC3E}">
        <p14:creationId xmlns:p14="http://schemas.microsoft.com/office/powerpoint/2010/main" val="167784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A1E11F-BC99-4007-5520-66C12C0061A1}"/>
              </a:ext>
            </a:extLst>
          </p:cNvPr>
          <p:cNvSpPr>
            <a:spLocks noGrp="1"/>
          </p:cNvSpPr>
          <p:nvPr>
            <p:ph type="title"/>
          </p:nvPr>
        </p:nvSpPr>
        <p:spPr/>
        <p:txBody>
          <a:bodyPr/>
          <a:lstStyle/>
          <a:p>
            <a:r>
              <a:rPr lang="he-IL" dirty="0">
                <a:solidFill>
                  <a:schemeClr val="tx2">
                    <a:lumMod val="60000"/>
                    <a:lumOff val="40000"/>
                  </a:schemeClr>
                </a:solidFill>
                <a:cs typeface="+mn-cs"/>
              </a:rPr>
              <a:t>שלב ב': </a:t>
            </a:r>
            <a:r>
              <a:rPr lang="he-IL" dirty="0" err="1">
                <a:solidFill>
                  <a:schemeClr val="tx2">
                    <a:lumMod val="60000"/>
                    <a:lumOff val="40000"/>
                  </a:schemeClr>
                </a:solidFill>
                <a:cs typeface="+mn-cs"/>
              </a:rPr>
              <a:t>איפיון</a:t>
            </a:r>
            <a:r>
              <a:rPr lang="he-IL" dirty="0">
                <a:solidFill>
                  <a:schemeClr val="tx2">
                    <a:lumMod val="60000"/>
                    <a:lumOff val="40000"/>
                  </a:schemeClr>
                </a:solidFill>
                <a:cs typeface="+mn-cs"/>
              </a:rPr>
              <a:t> ודרישות</a:t>
            </a:r>
            <a:endParaRPr lang="he-IL" dirty="0"/>
          </a:p>
        </p:txBody>
      </p:sp>
      <p:sp>
        <p:nvSpPr>
          <p:cNvPr id="3" name="מציין מיקום תוכן 2">
            <a:extLst>
              <a:ext uri="{FF2B5EF4-FFF2-40B4-BE49-F238E27FC236}">
                <a16:creationId xmlns:a16="http://schemas.microsoft.com/office/drawing/2014/main" id="{60A6BE25-CBC4-34CD-B8E9-55EF7BB3268F}"/>
              </a:ext>
            </a:extLst>
          </p:cNvPr>
          <p:cNvSpPr>
            <a:spLocks noGrp="1"/>
          </p:cNvSpPr>
          <p:nvPr>
            <p:ph idx="1"/>
          </p:nvPr>
        </p:nvSpPr>
        <p:spPr/>
        <p:txBody>
          <a:bodyPr/>
          <a:lstStyle/>
          <a:p>
            <a:pPr marL="0" indent="0">
              <a:buNone/>
            </a:pPr>
            <a:r>
              <a:rPr lang="he-IL" dirty="0"/>
              <a:t>לאחר שיחות מול הלקוח, הופק </a:t>
            </a:r>
            <a:r>
              <a:rPr lang="he-IL" dirty="0" err="1"/>
              <a:t>איפיון</a:t>
            </a:r>
            <a:r>
              <a:rPr lang="he-IL" dirty="0"/>
              <a:t> עבור הפרויקט ע"י ה-</a:t>
            </a:r>
            <a:r>
              <a:rPr lang="en-US" dirty="0"/>
              <a:t>CTO</a:t>
            </a:r>
            <a:r>
              <a:rPr lang="he-IL" dirty="0"/>
              <a:t> של </a:t>
            </a:r>
            <a:r>
              <a:rPr lang="en-US" dirty="0" err="1"/>
              <a:t>Diversitech</a:t>
            </a:r>
            <a:r>
              <a:rPr lang="he-IL" dirty="0"/>
              <a:t>.</a:t>
            </a:r>
            <a:br>
              <a:rPr lang="en-US" dirty="0"/>
            </a:br>
            <a:r>
              <a:rPr lang="he-IL" dirty="0"/>
              <a:t>אנו קיבלנו את </a:t>
            </a:r>
            <a:r>
              <a:rPr lang="he-IL" dirty="0" err="1"/>
              <a:t>האיפיון</a:t>
            </a:r>
            <a:r>
              <a:rPr lang="he-IL" dirty="0"/>
              <a:t> במסמכי </a:t>
            </a:r>
            <a:r>
              <a:rPr lang="en-US" dirty="0"/>
              <a:t>word </a:t>
            </a:r>
            <a:r>
              <a:rPr lang="he-IL" dirty="0"/>
              <a:t> ב – </a:t>
            </a:r>
            <a:r>
              <a:rPr lang="en-US" dirty="0"/>
              <a:t>google drive</a:t>
            </a:r>
            <a:r>
              <a:rPr lang="he-IL" dirty="0"/>
              <a:t> </a:t>
            </a:r>
          </a:p>
        </p:txBody>
      </p:sp>
    </p:spTree>
    <p:extLst>
      <p:ext uri="{BB962C8B-B14F-4D97-AF65-F5344CB8AC3E}">
        <p14:creationId xmlns:p14="http://schemas.microsoft.com/office/powerpoint/2010/main" val="91583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324C93-8DD7-12D6-C5AE-724C0B4D7201}"/>
              </a:ext>
            </a:extLst>
          </p:cNvPr>
          <p:cNvSpPr>
            <a:spLocks noGrp="1"/>
          </p:cNvSpPr>
          <p:nvPr>
            <p:ph type="title"/>
          </p:nvPr>
        </p:nvSpPr>
        <p:spPr/>
        <p:txBody>
          <a:bodyPr/>
          <a:lstStyle/>
          <a:p>
            <a:pPr algn="ctr"/>
            <a:r>
              <a:rPr lang="he-IL" dirty="0">
                <a:solidFill>
                  <a:schemeClr val="tx2">
                    <a:lumMod val="60000"/>
                    <a:lumOff val="40000"/>
                  </a:schemeClr>
                </a:solidFill>
                <a:cs typeface="+mn-cs"/>
              </a:rPr>
              <a:t>שלב ג': תכנון</a:t>
            </a:r>
            <a:endParaRPr lang="he-IL" dirty="0"/>
          </a:p>
        </p:txBody>
      </p:sp>
      <p:sp>
        <p:nvSpPr>
          <p:cNvPr id="3" name="מציין מיקום תוכן 2">
            <a:extLst>
              <a:ext uri="{FF2B5EF4-FFF2-40B4-BE49-F238E27FC236}">
                <a16:creationId xmlns:a16="http://schemas.microsoft.com/office/drawing/2014/main" id="{90D04750-ABB3-C07B-C2E9-6E9EE8C8AD00}"/>
              </a:ext>
            </a:extLst>
          </p:cNvPr>
          <p:cNvSpPr>
            <a:spLocks noGrp="1"/>
          </p:cNvSpPr>
          <p:nvPr>
            <p:ph idx="1"/>
          </p:nvPr>
        </p:nvSpPr>
        <p:spPr>
          <a:xfrm>
            <a:off x="838200" y="1825624"/>
            <a:ext cx="10515600" cy="5330955"/>
          </a:xfrm>
        </p:spPr>
        <p:txBody>
          <a:bodyPr>
            <a:normAutofit fontScale="62500" lnSpcReduction="20000"/>
          </a:bodyPr>
          <a:lstStyle/>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בתור התחלה ישבתי עם מפתחות נוספות לתכנן את המבנה הארכיטקטי של הפרויקט בצד קליינט.</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אציין שהשתמשנו בטכנולוגיית אנגולר לכתיבת צד קליינט ועל כן התכנון כלל:</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הבנת דרישות הלקוח מתוך מסמכי האיפיון לעומק.</a:t>
            </a: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חלוקת מסכי האפליקציה למודולים וקומפוננטות, כשהמטרה שכל מפתחת תהיה אחראית על </a:t>
            </a:r>
            <a:r>
              <a:rPr lang="en-US" sz="2400" dirty="0">
                <a:solidFill>
                  <a:srgbClr val="000000"/>
                </a:solidFill>
                <a:latin typeface="Arial"/>
                <a:ea typeface="Arial"/>
                <a:cs typeface="Arial"/>
                <a:sym typeface="Arial"/>
              </a:rPr>
              <a:t>feature</a:t>
            </a:r>
            <a:r>
              <a:rPr lang="he-IL" sz="2400" dirty="0">
                <a:solidFill>
                  <a:srgbClr val="000000"/>
                </a:solidFill>
                <a:latin typeface="Arial"/>
                <a:ea typeface="Arial"/>
                <a:cs typeface="Arial"/>
                <a:sym typeface="Arial"/>
              </a:rPr>
              <a:t> אחד.</a:t>
            </a:r>
          </a:p>
          <a:p>
            <a:pPr marL="457200" lvl="0" indent="-327025" algn="r" rtl="1">
              <a:lnSpc>
                <a:spcPct val="115000"/>
              </a:lnSpc>
              <a:spcBef>
                <a:spcPts val="0"/>
              </a:spcBef>
              <a:spcAft>
                <a:spcPts val="0"/>
              </a:spcAft>
              <a:buClr>
                <a:srgbClr val="000000"/>
              </a:buClr>
              <a:buSzPts val="1550"/>
              <a:buFont typeface="Arial"/>
              <a:buChar char="●"/>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פירוט החלוקה שביצענו:</a:t>
            </a:r>
            <a:endParaRPr lang="he-IL" sz="2400" dirty="0">
              <a:solidFill>
                <a:srgbClr val="000000"/>
              </a:solidFill>
              <a:highlight>
                <a:srgbClr val="FFFF00"/>
              </a:highlight>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הראש צוות תכנן את ארכיטקטורת צד הסרבר באמצעות סרוויסים שונים.</a:t>
            </a:r>
            <a:endParaRPr lang="iw-IL" sz="2400" dirty="0">
              <a:solidFill>
                <a:srgbClr val="000000"/>
              </a:solidFill>
              <a:latin typeface="Arial"/>
              <a:ea typeface="Arial"/>
              <a:cs typeface="Arial"/>
              <a:sym typeface="Arial"/>
            </a:endParaRPr>
          </a:p>
          <a:p>
            <a:pPr marL="0" indent="0">
              <a:buNone/>
            </a:pPr>
            <a:endParaRPr lang="he-IL" sz="2400" dirty="0"/>
          </a:p>
        </p:txBody>
      </p:sp>
      <p:pic>
        <p:nvPicPr>
          <p:cNvPr id="5" name="תמונה 4">
            <a:extLst>
              <a:ext uri="{FF2B5EF4-FFF2-40B4-BE49-F238E27FC236}">
                <a16:creationId xmlns:a16="http://schemas.microsoft.com/office/drawing/2014/main" id="{9DCB0D8B-6CF6-DAB8-4EA7-1770A991D2C0}"/>
              </a:ext>
            </a:extLst>
          </p:cNvPr>
          <p:cNvPicPr>
            <a:picLocks noChangeAspect="1"/>
          </p:cNvPicPr>
          <p:nvPr/>
        </p:nvPicPr>
        <p:blipFill>
          <a:blip r:embed="rId2"/>
          <a:stretch>
            <a:fillRect/>
          </a:stretch>
        </p:blipFill>
        <p:spPr>
          <a:xfrm>
            <a:off x="9199742" y="3541755"/>
            <a:ext cx="1966130" cy="2629128"/>
          </a:xfrm>
          <a:prstGeom prst="rect">
            <a:avLst/>
          </a:prstGeom>
        </p:spPr>
      </p:pic>
      <p:pic>
        <p:nvPicPr>
          <p:cNvPr id="7" name="תמונה 6">
            <a:extLst>
              <a:ext uri="{FF2B5EF4-FFF2-40B4-BE49-F238E27FC236}">
                <a16:creationId xmlns:a16="http://schemas.microsoft.com/office/drawing/2014/main" id="{4CE052F5-B315-22E8-C73F-A47B2066FA74}"/>
              </a:ext>
            </a:extLst>
          </p:cNvPr>
          <p:cNvPicPr>
            <a:picLocks noChangeAspect="1"/>
          </p:cNvPicPr>
          <p:nvPr/>
        </p:nvPicPr>
        <p:blipFill>
          <a:blip r:embed="rId3"/>
          <a:stretch>
            <a:fillRect/>
          </a:stretch>
        </p:blipFill>
        <p:spPr>
          <a:xfrm>
            <a:off x="6824684" y="3541755"/>
            <a:ext cx="2187130" cy="1699407"/>
          </a:xfrm>
          <a:prstGeom prst="rect">
            <a:avLst/>
          </a:prstGeom>
        </p:spPr>
      </p:pic>
      <p:pic>
        <p:nvPicPr>
          <p:cNvPr id="9" name="תמונה 8">
            <a:extLst>
              <a:ext uri="{FF2B5EF4-FFF2-40B4-BE49-F238E27FC236}">
                <a16:creationId xmlns:a16="http://schemas.microsoft.com/office/drawing/2014/main" id="{A96B12F4-7A9F-C3EB-37B8-6102FBC7C88F}"/>
              </a:ext>
            </a:extLst>
          </p:cNvPr>
          <p:cNvPicPr>
            <a:picLocks noChangeAspect="1"/>
          </p:cNvPicPr>
          <p:nvPr/>
        </p:nvPicPr>
        <p:blipFill>
          <a:blip r:embed="rId4"/>
          <a:stretch>
            <a:fillRect/>
          </a:stretch>
        </p:blipFill>
        <p:spPr>
          <a:xfrm>
            <a:off x="4373420" y="3541755"/>
            <a:ext cx="2263336" cy="1950889"/>
          </a:xfrm>
          <a:prstGeom prst="rect">
            <a:avLst/>
          </a:prstGeom>
        </p:spPr>
      </p:pic>
    </p:spTree>
    <p:extLst>
      <p:ext uri="{BB962C8B-B14F-4D97-AF65-F5344CB8AC3E}">
        <p14:creationId xmlns:p14="http://schemas.microsoft.com/office/powerpoint/2010/main" val="644081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5C6E6C-4B0F-9EC6-B2A4-6E2F3BF51E37}"/>
              </a:ext>
            </a:extLst>
          </p:cNvPr>
          <p:cNvSpPr>
            <a:spLocks noGrp="1"/>
          </p:cNvSpPr>
          <p:nvPr>
            <p:ph type="title"/>
          </p:nvPr>
        </p:nvSpPr>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
        <p:nvSpPr>
          <p:cNvPr id="3" name="מציין מיקום תוכן 2">
            <a:extLst>
              <a:ext uri="{FF2B5EF4-FFF2-40B4-BE49-F238E27FC236}">
                <a16:creationId xmlns:a16="http://schemas.microsoft.com/office/drawing/2014/main" id="{62A213FF-B2E8-BE86-9CC4-6E530A112658}"/>
              </a:ext>
            </a:extLst>
          </p:cNvPr>
          <p:cNvSpPr>
            <a:spLocks noGrp="1"/>
          </p:cNvSpPr>
          <p:nvPr>
            <p:ph idx="1"/>
          </p:nvPr>
        </p:nvSpPr>
        <p:spPr/>
        <p:txBody>
          <a:bodyPr>
            <a:normAutofit fontScale="55000" lnSpcReduction="20000"/>
          </a:bodyPr>
          <a:lstStyle/>
          <a:p>
            <a:pPr marL="0" lvl="0" indent="0" algn="r" rtl="1">
              <a:lnSpc>
                <a:spcPct val="115000"/>
              </a:lnSpc>
              <a:spcBef>
                <a:spcPts val="0"/>
              </a:spcBef>
              <a:spcAft>
                <a:spcPts val="0"/>
              </a:spcAft>
              <a:buNone/>
            </a:pPr>
            <a:r>
              <a:rPr lang="iw-IL" sz="2800" dirty="0">
                <a:solidFill>
                  <a:srgbClr val="000000"/>
                </a:solidFill>
                <a:latin typeface="Arial"/>
                <a:ea typeface="Arial"/>
                <a:cs typeface="Arial"/>
                <a:sym typeface="Arial"/>
              </a:rPr>
              <a:t>במהלך הפיתוח פיתחתי באזורים שונים בכל רחבי האפליקציה, בשל כך הטכנולוגיות והביצועים שאפרט להלן הינן מגוונות הן מבחינת סוגיהן והן מבחינת רמתן:</a:t>
            </a:r>
            <a:endParaRPr lang="he-IL" sz="28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endParaRPr lang="he-IL" sz="28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r>
              <a:rPr lang="he-IL" sz="2800" dirty="0">
                <a:solidFill>
                  <a:srgbClr val="000000"/>
                </a:solidFill>
                <a:latin typeface="Arial"/>
                <a:ea typeface="Arial"/>
                <a:cs typeface="Arial"/>
                <a:sym typeface="Arial"/>
              </a:rPr>
              <a:t>1. החל</a:t>
            </a:r>
          </a:p>
          <a:p>
            <a:pPr marL="0" lvl="0" indent="0" algn="r" rtl="1">
              <a:lnSpc>
                <a:spcPct val="115000"/>
              </a:lnSpc>
              <a:spcBef>
                <a:spcPts val="0"/>
              </a:spcBef>
              <a:spcAft>
                <a:spcPts val="0"/>
              </a:spcAft>
              <a:buNone/>
            </a:pPr>
            <a:endParaRPr lang="iw-IL" sz="2800" dirty="0">
              <a:solidFill>
                <a:srgbClr val="000000"/>
              </a:solidFill>
              <a:latin typeface="Arial"/>
              <a:ea typeface="Arial"/>
              <a:cs typeface="Arial"/>
              <a:sym typeface="Arial"/>
            </a:endParaRPr>
          </a:p>
          <a:p>
            <a:pPr marL="457200" lvl="0" indent="-298450" algn="r" rtl="1">
              <a:lnSpc>
                <a:spcPct val="115000"/>
              </a:lnSpc>
              <a:spcBef>
                <a:spcPts val="0"/>
              </a:spcBef>
              <a:spcAft>
                <a:spcPts val="0"/>
              </a:spcAft>
              <a:buClr>
                <a:srgbClr val="000000"/>
              </a:buClr>
              <a:buSzPts val="1100"/>
              <a:buFont typeface="Arial"/>
              <a:buAutoNum type="arabicPeriod"/>
            </a:pPr>
            <a:r>
              <a:rPr lang="iw-IL" sz="2800" dirty="0">
                <a:solidFill>
                  <a:srgbClr val="000000"/>
                </a:solidFill>
                <a:latin typeface="Arial"/>
                <a:ea typeface="Arial"/>
                <a:cs typeface="Arial"/>
                <a:sym typeface="Arial"/>
              </a:rPr>
              <a:t>החלק הסופי במוצר:</a:t>
            </a:r>
          </a:p>
          <a:p>
            <a:pPr marL="0" lvl="0" indent="457200" algn="r" rtl="1">
              <a:lnSpc>
                <a:spcPct val="115000"/>
              </a:lnSpc>
              <a:spcBef>
                <a:spcPts val="0"/>
              </a:spcBef>
              <a:spcAft>
                <a:spcPts val="0"/>
              </a:spcAft>
              <a:buNone/>
            </a:pPr>
            <a:r>
              <a:rPr lang="iw-IL" sz="2800" dirty="0">
                <a:solidFill>
                  <a:srgbClr val="000000"/>
                </a:solidFill>
                <a:latin typeface="Arial"/>
                <a:ea typeface="Arial"/>
                <a:cs typeface="Arial"/>
                <a:sym typeface="Arial"/>
              </a:rPr>
              <a:t>מסך של השיעורים של הקורסים</a:t>
            </a:r>
          </a:p>
          <a:p>
            <a:pPr marL="0" lvl="0" indent="457200" algn="r" rtl="1">
              <a:lnSpc>
                <a:spcPct val="115000"/>
              </a:lnSpc>
              <a:spcBef>
                <a:spcPts val="0"/>
              </a:spcBef>
              <a:spcAft>
                <a:spcPts val="0"/>
              </a:spcAft>
              <a:buNone/>
            </a:pPr>
            <a:r>
              <a:rPr lang="iw-IL" sz="2800" dirty="0">
                <a:solidFill>
                  <a:srgbClr val="000000"/>
                </a:solidFill>
                <a:latin typeface="Arial"/>
                <a:ea typeface="Arial"/>
                <a:cs typeface="Arial"/>
                <a:sym typeface="Arial"/>
              </a:rPr>
              <a:t>הטכנולוגיה : </a:t>
            </a:r>
            <a:r>
              <a:rPr lang="en-US" sz="2800" dirty="0">
                <a:solidFill>
                  <a:srgbClr val="000000"/>
                </a:solidFill>
                <a:latin typeface="Arial"/>
                <a:ea typeface="Arial"/>
                <a:cs typeface="Arial"/>
                <a:sym typeface="Arial"/>
              </a:rPr>
              <a:t>Angular</a:t>
            </a:r>
          </a:p>
          <a:p>
            <a:pPr marL="0" lvl="0" indent="457200" algn="r" rtl="1">
              <a:lnSpc>
                <a:spcPct val="115000"/>
              </a:lnSpc>
              <a:spcBef>
                <a:spcPts val="0"/>
              </a:spcBef>
              <a:spcAft>
                <a:spcPts val="0"/>
              </a:spcAft>
              <a:buNone/>
            </a:pPr>
            <a:r>
              <a:rPr lang="iw-IL" sz="2800" dirty="0">
                <a:solidFill>
                  <a:srgbClr val="000000"/>
                </a:solidFill>
                <a:latin typeface="Arial"/>
                <a:ea typeface="Arial"/>
                <a:cs typeface="Arial"/>
                <a:sym typeface="Arial"/>
              </a:rPr>
              <a:t>שפה: </a:t>
            </a:r>
            <a:r>
              <a:rPr lang="en-US" sz="2800" dirty="0">
                <a:solidFill>
                  <a:srgbClr val="000000"/>
                </a:solidFill>
                <a:latin typeface="Arial"/>
                <a:ea typeface="Arial"/>
                <a:cs typeface="Arial"/>
                <a:sym typeface="Arial"/>
              </a:rPr>
              <a:t>TS</a:t>
            </a:r>
          </a:p>
          <a:p>
            <a:pPr marL="0" lvl="0" indent="457200" algn="r" rtl="1">
              <a:lnSpc>
                <a:spcPct val="115000"/>
              </a:lnSpc>
              <a:spcBef>
                <a:spcPts val="0"/>
              </a:spcBef>
              <a:spcAft>
                <a:spcPts val="0"/>
              </a:spcAft>
              <a:buNone/>
            </a:pPr>
            <a:r>
              <a:rPr lang="iw-IL" sz="2800" dirty="0">
                <a:solidFill>
                  <a:srgbClr val="000000"/>
                </a:solidFill>
                <a:latin typeface="Arial"/>
                <a:ea typeface="Arial"/>
                <a:cs typeface="Arial"/>
                <a:sym typeface="Arial"/>
              </a:rPr>
              <a:t>תיאור משימת הפיתוח : (צילומי מסך קוד ).</a:t>
            </a:r>
          </a:p>
          <a:p>
            <a:pPr marL="0" lvl="0" indent="0" algn="r" rtl="1">
              <a:lnSpc>
                <a:spcPct val="115000"/>
              </a:lnSpc>
              <a:spcBef>
                <a:spcPts val="0"/>
              </a:spcBef>
              <a:spcAft>
                <a:spcPts val="0"/>
              </a:spcAft>
              <a:buNone/>
            </a:pPr>
            <a:r>
              <a:rPr lang="iw-IL" sz="2800" dirty="0">
                <a:solidFill>
                  <a:srgbClr val="000000"/>
                </a:solidFill>
                <a:latin typeface="Arial"/>
                <a:ea typeface="Arial"/>
                <a:cs typeface="Arial"/>
                <a:sym typeface="Arial"/>
              </a:rPr>
              <a:t> </a:t>
            </a:r>
          </a:p>
          <a:p>
            <a:pPr marL="0" lvl="0" indent="0" algn="r" rtl="1">
              <a:lnSpc>
                <a:spcPct val="115000"/>
              </a:lnSpc>
              <a:spcBef>
                <a:spcPts val="0"/>
              </a:spcBef>
              <a:spcAft>
                <a:spcPts val="0"/>
              </a:spcAft>
              <a:buNone/>
            </a:pPr>
            <a:r>
              <a:rPr lang="iw-IL" sz="2800" dirty="0">
                <a:solidFill>
                  <a:srgbClr val="000000"/>
                </a:solidFill>
                <a:latin typeface="Arial"/>
                <a:ea typeface="Arial"/>
                <a:cs typeface="Arial"/>
                <a:sym typeface="Arial"/>
              </a:rPr>
              <a:t>     2  .   החלק הסופי במוצר : החלק המעבד את נתוני המסך של הקורסים, בצד הסרבר (צילום מסך של הדפדפן שב </a:t>
            </a:r>
            <a:r>
              <a:rPr lang="en-US" sz="2800" dirty="0">
                <a:solidFill>
                  <a:srgbClr val="000000"/>
                </a:solidFill>
                <a:latin typeface="Arial"/>
                <a:ea typeface="Arial"/>
                <a:cs typeface="Arial"/>
                <a:sym typeface="Arial"/>
              </a:rPr>
              <a:t>URL </a:t>
            </a:r>
            <a:r>
              <a:rPr lang="iw-IL" sz="2800" dirty="0">
                <a:solidFill>
                  <a:srgbClr val="000000"/>
                </a:solidFill>
                <a:latin typeface="Arial"/>
                <a:ea typeface="Arial"/>
                <a:cs typeface="Arial"/>
                <a:sym typeface="Arial"/>
              </a:rPr>
              <a:t>כתוב הניתוב ל</a:t>
            </a:r>
            <a:r>
              <a:rPr lang="en-US" sz="2800" dirty="0">
                <a:solidFill>
                  <a:srgbClr val="000000"/>
                </a:solidFill>
                <a:latin typeface="Arial"/>
                <a:ea typeface="Arial"/>
                <a:cs typeface="Arial"/>
                <a:sym typeface="Arial"/>
              </a:rPr>
              <a:t>API</a:t>
            </a:r>
            <a:endParaRPr lang="en-US" sz="36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r>
              <a:rPr lang="en-US" sz="2800" dirty="0">
                <a:solidFill>
                  <a:srgbClr val="000000"/>
                </a:solidFill>
                <a:latin typeface="Arial"/>
                <a:ea typeface="Arial"/>
                <a:cs typeface="Arial"/>
                <a:sym typeface="Arial"/>
              </a:rPr>
              <a:t>             </a:t>
            </a:r>
            <a:r>
              <a:rPr lang="iw-IL" sz="2800" dirty="0">
                <a:solidFill>
                  <a:srgbClr val="000000"/>
                </a:solidFill>
                <a:latin typeface="Arial"/>
                <a:ea typeface="Arial"/>
                <a:cs typeface="Arial"/>
                <a:sym typeface="Arial"/>
              </a:rPr>
              <a:t>הטכנולוגיה :</a:t>
            </a:r>
            <a:r>
              <a:rPr lang="en-US" sz="2800" dirty="0">
                <a:solidFill>
                  <a:srgbClr val="000000"/>
                </a:solidFill>
                <a:latin typeface="Arial"/>
                <a:ea typeface="Arial"/>
                <a:cs typeface="Arial"/>
                <a:sym typeface="Arial"/>
              </a:rPr>
              <a:t>java spring boot</a:t>
            </a:r>
          </a:p>
          <a:p>
            <a:pPr marL="0" lvl="0" indent="0" algn="r" rtl="1">
              <a:lnSpc>
                <a:spcPct val="115000"/>
              </a:lnSpc>
              <a:spcBef>
                <a:spcPts val="0"/>
              </a:spcBef>
              <a:spcAft>
                <a:spcPts val="0"/>
              </a:spcAft>
              <a:buNone/>
            </a:pPr>
            <a:r>
              <a:rPr lang="en-US" sz="2800" dirty="0">
                <a:solidFill>
                  <a:srgbClr val="000000"/>
                </a:solidFill>
                <a:latin typeface="Arial"/>
                <a:ea typeface="Arial"/>
                <a:cs typeface="Arial"/>
                <a:sym typeface="Arial"/>
              </a:rPr>
              <a:t>             </a:t>
            </a:r>
            <a:r>
              <a:rPr lang="iw-IL" sz="2800" dirty="0">
                <a:solidFill>
                  <a:srgbClr val="000000"/>
                </a:solidFill>
                <a:latin typeface="Arial"/>
                <a:ea typeface="Arial"/>
                <a:cs typeface="Arial"/>
                <a:sym typeface="Arial"/>
              </a:rPr>
              <a:t>השפה: </a:t>
            </a:r>
            <a:r>
              <a:rPr lang="en-US" sz="2800" dirty="0">
                <a:solidFill>
                  <a:srgbClr val="000000"/>
                </a:solidFill>
                <a:latin typeface="Arial"/>
                <a:ea typeface="Arial"/>
                <a:cs typeface="Arial"/>
                <a:sym typeface="Arial"/>
              </a:rPr>
              <a:t>java</a:t>
            </a:r>
          </a:p>
          <a:p>
            <a:pPr marL="0" lvl="0" indent="0" algn="r" rtl="1">
              <a:lnSpc>
                <a:spcPct val="115000"/>
              </a:lnSpc>
              <a:spcBef>
                <a:spcPts val="0"/>
              </a:spcBef>
              <a:spcAft>
                <a:spcPts val="0"/>
              </a:spcAft>
              <a:buNone/>
            </a:pPr>
            <a:r>
              <a:rPr lang="en-US" sz="2800" dirty="0">
                <a:solidFill>
                  <a:srgbClr val="000000"/>
                </a:solidFill>
                <a:latin typeface="Arial"/>
                <a:ea typeface="Arial"/>
                <a:cs typeface="Arial"/>
                <a:sym typeface="Arial"/>
              </a:rPr>
              <a:t>            </a:t>
            </a:r>
            <a:r>
              <a:rPr lang="iw-IL" sz="2800" dirty="0">
                <a:solidFill>
                  <a:srgbClr val="000000"/>
                </a:solidFill>
                <a:latin typeface="Arial"/>
                <a:ea typeface="Arial"/>
                <a:cs typeface="Arial"/>
                <a:sym typeface="Arial"/>
              </a:rPr>
              <a:t>תיאור משימת הפיתוח : (צילומי מסך קוד )</a:t>
            </a:r>
          </a:p>
          <a:p>
            <a:pPr marL="0" lvl="0" indent="0" algn="r" rtl="0">
              <a:lnSpc>
                <a:spcPct val="115000"/>
              </a:lnSpc>
              <a:spcBef>
                <a:spcPts val="0"/>
              </a:spcBef>
              <a:spcAft>
                <a:spcPts val="0"/>
              </a:spcAft>
              <a:buNone/>
            </a:pPr>
            <a:r>
              <a:rPr lang="iw-IL" sz="1800" dirty="0">
                <a:solidFill>
                  <a:srgbClr val="000000"/>
                </a:solidFill>
                <a:latin typeface="Arial"/>
                <a:ea typeface="Arial"/>
                <a:cs typeface="Arial"/>
                <a:sym typeface="Arial"/>
              </a:rPr>
              <a:t>.</a:t>
            </a:r>
          </a:p>
          <a:p>
            <a:pPr marL="0" lvl="0" indent="0" algn="r" rtl="0">
              <a:lnSpc>
                <a:spcPct val="115000"/>
              </a:lnSpc>
              <a:spcBef>
                <a:spcPts val="0"/>
              </a:spcBef>
              <a:spcAft>
                <a:spcPts val="0"/>
              </a:spcAft>
              <a:buNone/>
            </a:pPr>
            <a:endParaRPr lang="iw-IL" sz="2800" dirty="0">
              <a:solidFill>
                <a:srgbClr val="000000"/>
              </a:solidFill>
              <a:latin typeface="Arial"/>
              <a:ea typeface="Arial"/>
              <a:cs typeface="Arial"/>
              <a:sym typeface="Arial"/>
            </a:endParaRPr>
          </a:p>
          <a:p>
            <a:pPr marL="0" lvl="0" indent="0" algn="r" rtl="0">
              <a:spcBef>
                <a:spcPts val="1000"/>
              </a:spcBef>
              <a:spcAft>
                <a:spcPts val="1600"/>
              </a:spcAft>
              <a:buNone/>
            </a:pPr>
            <a:endParaRPr lang="iw-IL" dirty="0"/>
          </a:p>
          <a:p>
            <a:pPr marL="0" indent="0">
              <a:buNone/>
            </a:pPr>
            <a:endParaRPr lang="he-IL" dirty="0"/>
          </a:p>
        </p:txBody>
      </p:sp>
    </p:spTree>
    <p:extLst>
      <p:ext uri="{BB962C8B-B14F-4D97-AF65-F5344CB8AC3E}">
        <p14:creationId xmlns:p14="http://schemas.microsoft.com/office/powerpoint/2010/main" val="2064168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959791548"/>
              </p:ext>
            </p:extLst>
          </p:nvPr>
        </p:nvGraphicFramePr>
        <p:xfrm>
          <a:off x="755779" y="1966295"/>
          <a:ext cx="10515600" cy="6062472"/>
        </p:xfrm>
        <a:graphic>
          <a:graphicData uri="http://schemas.openxmlformats.org/drawingml/2006/table">
            <a:tbl>
              <a:tblPr rtl="1" firstRow="1" bandRow="1">
                <a:tableStyleId>{1FECB4D8-DB02-4DC6-A0A2-4F2EBAE1DC90}</a:tableStyleId>
              </a:tblPr>
              <a:tblGrid>
                <a:gridCol w="274942">
                  <a:extLst>
                    <a:ext uri="{9D8B030D-6E8A-4147-A177-3AD203B41FA5}">
                      <a16:colId xmlns:a16="http://schemas.microsoft.com/office/drawing/2014/main" val="2055060790"/>
                    </a:ext>
                  </a:extLst>
                </a:gridCol>
                <a:gridCol w="3558385">
                  <a:extLst>
                    <a:ext uri="{9D8B030D-6E8A-4147-A177-3AD203B41FA5}">
                      <a16:colId xmlns:a16="http://schemas.microsoft.com/office/drawing/2014/main" val="2293940662"/>
                    </a:ext>
                  </a:extLst>
                </a:gridCol>
                <a:gridCol w="1371600">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351562">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554452">
                <a:tc>
                  <a:txBody>
                    <a:bodyPr/>
                    <a:lstStyle/>
                    <a:p>
                      <a:pPr rtl="1"/>
                      <a:r>
                        <a:rPr lang="he-IL" sz="2000" dirty="0"/>
                        <a:t>1</a:t>
                      </a:r>
                    </a:p>
                  </a:txBody>
                  <a:tcPr marT="50292" marB="50292"/>
                </a:tc>
                <a:tc>
                  <a:txBody>
                    <a:bodyPr/>
                    <a:lstStyle/>
                    <a:p>
                      <a:pPr rtl="1"/>
                      <a:r>
                        <a:rPr lang="he-IL" sz="1600" dirty="0"/>
                        <a:t>מערכת שעות ושיעורים לקורס בתצוגת לוח שנה</a:t>
                      </a:r>
                    </a:p>
                  </a:txBody>
                  <a:tcPr marT="50292" marB="50292"/>
                </a:tc>
                <a:tc>
                  <a:txBody>
                    <a:bodyPr/>
                    <a:lstStyle/>
                    <a:p>
                      <a:pPr rtl="1"/>
                      <a:r>
                        <a:rPr lang="en-US" sz="2000" dirty="0"/>
                        <a:t>Angular</a:t>
                      </a:r>
                      <a:endParaRPr lang="he-IL" sz="2000" dirty="0"/>
                    </a:p>
                  </a:txBody>
                  <a:tcPr marT="50292" marB="50292"/>
                </a:tc>
                <a:tc>
                  <a:txBody>
                    <a:bodyPr/>
                    <a:lstStyle/>
                    <a:p>
                      <a:pPr rtl="1"/>
                      <a:r>
                        <a:rPr lang="en-US" sz="2000" dirty="0"/>
                        <a:t>TS</a:t>
                      </a:r>
                      <a:endParaRPr lang="he-IL" sz="2000" dirty="0"/>
                    </a:p>
                  </a:txBody>
                  <a:tcPr marT="50292" marB="50292"/>
                </a:tc>
                <a:tc>
                  <a:txBody>
                    <a:bodyPr/>
                    <a:lstStyle/>
                    <a:p>
                      <a:pPr marL="457200" indent="-457200" rtl="1">
                        <a:buAutoNum type="arabicPeriod"/>
                      </a:pPr>
                      <a:r>
                        <a:rPr lang="he-IL" sz="2000" dirty="0"/>
                        <a:t>חיפשתי ספריה קיימת מתאימה ב </a:t>
                      </a:r>
                      <a:r>
                        <a:rPr lang="en-US" sz="2000" dirty="0"/>
                        <a:t>Angular</a:t>
                      </a:r>
                      <a:endParaRPr lang="he-IL" sz="2000" dirty="0"/>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מצאתי והתקנתי בפרויקט - </a:t>
                      </a:r>
                      <a:r>
                        <a:rPr lang="en-US" sz="1800" b="0" kern="1200" dirty="0">
                          <a:solidFill>
                            <a:schemeClr val="dk1"/>
                          </a:solidFill>
                          <a:effectLst/>
                          <a:latin typeface="+mn-lt"/>
                          <a:ea typeface="+mn-ea"/>
                          <a:cs typeface="+mn-cs"/>
                        </a:rPr>
                        <a:t>@daypilot/daypilot-lite-angular</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 ההתקנה הייתה ארוכה בשל כך </a:t>
                      </a:r>
                      <a:r>
                        <a:rPr lang="he-IL" sz="2000" dirty="0" err="1"/>
                        <a:t>שהספריה</a:t>
                      </a:r>
                      <a:r>
                        <a:rPr lang="he-IL" sz="2000" dirty="0"/>
                        <a:t> השתמשה בתתי ספריות רבות </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לאחר ההתקנה , השתמשתי </a:t>
                      </a:r>
                      <a:r>
                        <a:rPr lang="he-IL" sz="2000" dirty="0" err="1"/>
                        <a:t>בקומפוננטה</a:t>
                      </a:r>
                      <a:r>
                        <a:rPr lang="he-IL" sz="2000" dirty="0"/>
                        <a:t> </a:t>
                      </a:r>
                      <a:r>
                        <a:rPr lang="he-IL" sz="2000" dirty="0" err="1"/>
                        <a:t>שהספריה</a:t>
                      </a:r>
                      <a:r>
                        <a:rPr lang="he-IL" sz="2000" dirty="0"/>
                        <a:t> חושפת, נכנסתי לתוך הקוד של הספרייה בשביל לערוך שינויים והתאמות לפרויקט שלנו ובכך להטמיע את השימוש בספרייה זו של הלוח שנה במערכת שלנו.</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השינויים הסופיים יופיעו בשקופיות הבאות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3737988478"/>
                  </a:ext>
                </a:extLst>
              </a:tr>
              <a:tr h="351562">
                <a:tc>
                  <a:txBody>
                    <a:bodyPr/>
                    <a:lstStyle/>
                    <a:p>
                      <a:pPr rtl="1"/>
                      <a:endParaRPr lang="he-IL" sz="2000" dirty="0"/>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
        <p:nvSpPr>
          <p:cNvPr id="7" name="תיבת טקסט 6">
            <a:extLst>
              <a:ext uri="{FF2B5EF4-FFF2-40B4-BE49-F238E27FC236}">
                <a16:creationId xmlns:a16="http://schemas.microsoft.com/office/drawing/2014/main" id="{A9D8AF37-A918-027A-45BC-DF6269CC213B}"/>
              </a:ext>
            </a:extLst>
          </p:cNvPr>
          <p:cNvSpPr txBox="1"/>
          <p:nvPr/>
        </p:nvSpPr>
        <p:spPr>
          <a:xfrm>
            <a:off x="838200" y="1334469"/>
            <a:ext cx="10433179" cy="923330"/>
          </a:xfrm>
          <a:prstGeom prst="rect">
            <a:avLst/>
          </a:prstGeom>
          <a:noFill/>
        </p:spPr>
        <p:txBody>
          <a:bodyPr wrap="square" rtlCol="1">
            <a:spAutoFit/>
          </a:bodyPr>
          <a:lstStyle/>
          <a:p>
            <a:r>
              <a:rPr lang="iw-IL" sz="1800" dirty="0">
                <a:solidFill>
                  <a:srgbClr val="000000"/>
                </a:solidFill>
                <a:latin typeface="Arial"/>
                <a:ea typeface="Arial"/>
                <a:cs typeface="Arial"/>
                <a:sym typeface="Arial"/>
              </a:rPr>
              <a:t>במהלך הפיתוח פיתחתי באזורים שונים בכל רחבי האפליקציה, בשל כך הטכנולוגיות והביצועים שאפרט להלן הינן מגוונות הן מבחינת סוגיהן והן מבחינת רמתן:</a:t>
            </a:r>
            <a:endParaRPr lang="he-IL" sz="1800" dirty="0">
              <a:solidFill>
                <a:srgbClr val="000000"/>
              </a:solidFill>
              <a:latin typeface="Arial"/>
              <a:ea typeface="Arial"/>
              <a:cs typeface="Arial"/>
              <a:sym typeface="Arial"/>
            </a:endParaRPr>
          </a:p>
          <a:p>
            <a:endParaRPr lang="he-IL" dirty="0"/>
          </a:p>
        </p:txBody>
      </p:sp>
    </p:spTree>
    <p:extLst>
      <p:ext uri="{BB962C8B-B14F-4D97-AF65-F5344CB8AC3E}">
        <p14:creationId xmlns:p14="http://schemas.microsoft.com/office/powerpoint/2010/main" val="411862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pic>
        <p:nvPicPr>
          <p:cNvPr id="9" name="תמונה 8">
            <a:extLst>
              <a:ext uri="{FF2B5EF4-FFF2-40B4-BE49-F238E27FC236}">
                <a16:creationId xmlns:a16="http://schemas.microsoft.com/office/drawing/2014/main" id="{C75E379F-7D5F-8CA7-E23C-941AEA6E0524}"/>
              </a:ext>
            </a:extLst>
          </p:cNvPr>
          <p:cNvPicPr>
            <a:picLocks noChangeAspect="1"/>
          </p:cNvPicPr>
          <p:nvPr/>
        </p:nvPicPr>
        <p:blipFill>
          <a:blip r:embed="rId3"/>
          <a:stretch>
            <a:fillRect/>
          </a:stretch>
        </p:blipFill>
        <p:spPr>
          <a:xfrm>
            <a:off x="5586991" y="2345389"/>
            <a:ext cx="6124011" cy="3753426"/>
          </a:xfrm>
          <a:prstGeom prst="rect">
            <a:avLst/>
          </a:prstGeom>
        </p:spPr>
      </p:pic>
      <p:pic>
        <p:nvPicPr>
          <p:cNvPr id="11" name="תמונה 10">
            <a:extLst>
              <a:ext uri="{FF2B5EF4-FFF2-40B4-BE49-F238E27FC236}">
                <a16:creationId xmlns:a16="http://schemas.microsoft.com/office/drawing/2014/main" id="{D276384B-3DFC-577A-2D25-055E07BEE2B7}"/>
              </a:ext>
            </a:extLst>
          </p:cNvPr>
          <p:cNvPicPr>
            <a:picLocks noChangeAspect="1"/>
          </p:cNvPicPr>
          <p:nvPr/>
        </p:nvPicPr>
        <p:blipFill>
          <a:blip r:embed="rId4"/>
          <a:stretch>
            <a:fillRect/>
          </a:stretch>
        </p:blipFill>
        <p:spPr>
          <a:xfrm>
            <a:off x="-1511977" y="2821252"/>
            <a:ext cx="6964843" cy="3243648"/>
          </a:xfrm>
          <a:prstGeom prst="rect">
            <a:avLst/>
          </a:prstGeom>
        </p:spPr>
      </p:pic>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התוצאה הסופית הייתה כאשר לוחצים על שעה מסוימת בלוח קופצת הודעה של הוספת שיעור לקורס כמופיע בצילומי מסך הבאים, באם זוהה במסך מעבר להגדרת תאריך תחילת קורס ללא שמו מופיעה ההודעה הכנס שם קורס:</a:t>
            </a:r>
          </a:p>
        </p:txBody>
      </p:sp>
    </p:spTree>
    <p:extLst>
      <p:ext uri="{BB962C8B-B14F-4D97-AF65-F5344CB8AC3E}">
        <p14:creationId xmlns:p14="http://schemas.microsoft.com/office/powerpoint/2010/main" val="3373374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pic>
        <p:nvPicPr>
          <p:cNvPr id="14" name="תמונה 13">
            <a:extLst>
              <a:ext uri="{FF2B5EF4-FFF2-40B4-BE49-F238E27FC236}">
                <a16:creationId xmlns:a16="http://schemas.microsoft.com/office/drawing/2014/main" id="{BE4EB640-24F7-51A1-03CD-CF6D1760C3F7}"/>
              </a:ext>
            </a:extLst>
          </p:cNvPr>
          <p:cNvPicPr>
            <a:picLocks noChangeAspect="1"/>
          </p:cNvPicPr>
          <p:nvPr/>
        </p:nvPicPr>
        <p:blipFill>
          <a:blip r:embed="rId3"/>
          <a:stretch>
            <a:fillRect/>
          </a:stretch>
        </p:blipFill>
        <p:spPr>
          <a:xfrm>
            <a:off x="838200" y="1838131"/>
            <a:ext cx="8494627" cy="4328237"/>
          </a:xfrm>
          <a:prstGeom prst="rect">
            <a:avLst/>
          </a:prstGeom>
        </p:spPr>
      </p:pic>
      <p:sp>
        <p:nvSpPr>
          <p:cNvPr id="15" name="תיבת טקסט 14">
            <a:extLst>
              <a:ext uri="{FF2B5EF4-FFF2-40B4-BE49-F238E27FC236}">
                <a16:creationId xmlns:a16="http://schemas.microsoft.com/office/drawing/2014/main" id="{052D50F7-510F-15DA-06C0-B9F6B588B39E}"/>
              </a:ext>
            </a:extLst>
          </p:cNvPr>
          <p:cNvSpPr txBox="1"/>
          <p:nvPr/>
        </p:nvSpPr>
        <p:spPr>
          <a:xfrm>
            <a:off x="-1003532" y="1321356"/>
            <a:ext cx="10433179" cy="369332"/>
          </a:xfrm>
          <a:prstGeom prst="rect">
            <a:avLst/>
          </a:prstGeom>
          <a:noFill/>
        </p:spPr>
        <p:txBody>
          <a:bodyPr wrap="square" rtlCol="1">
            <a:spAutoFit/>
          </a:bodyPr>
          <a:lstStyle/>
          <a:p>
            <a:r>
              <a:rPr lang="he-IL" dirty="0"/>
              <a:t>לאחר לחיצה על </a:t>
            </a:r>
            <a:r>
              <a:rPr lang="en-US" dirty="0"/>
              <a:t> Ok</a:t>
            </a:r>
            <a:r>
              <a:rPr lang="he-IL" dirty="0"/>
              <a:t>התווסף שיעור בלוח בזמנים שהוגדרו והוא נראה כך:</a:t>
            </a:r>
          </a:p>
        </p:txBody>
      </p:sp>
    </p:spTree>
    <p:extLst>
      <p:ext uri="{BB962C8B-B14F-4D97-AF65-F5344CB8AC3E}">
        <p14:creationId xmlns:p14="http://schemas.microsoft.com/office/powerpoint/2010/main" val="37709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התוצאה הסופית הייתה כאשר לוחצים על שיעור שכבר קיים בלוח קופצת הודעה של עדכון תאריך תחילת וסוף הקורס כמופיע בצילומי מסך הבאים:</a:t>
            </a:r>
          </a:p>
        </p:txBody>
      </p:sp>
      <p:pic>
        <p:nvPicPr>
          <p:cNvPr id="3" name="תמונה 2">
            <a:extLst>
              <a:ext uri="{FF2B5EF4-FFF2-40B4-BE49-F238E27FC236}">
                <a16:creationId xmlns:a16="http://schemas.microsoft.com/office/drawing/2014/main" id="{77593B26-57E7-8654-503C-177684088CDD}"/>
              </a:ext>
            </a:extLst>
          </p:cNvPr>
          <p:cNvPicPr>
            <a:picLocks noChangeAspect="1"/>
          </p:cNvPicPr>
          <p:nvPr/>
        </p:nvPicPr>
        <p:blipFill>
          <a:blip r:embed="rId3"/>
          <a:stretch>
            <a:fillRect/>
          </a:stretch>
        </p:blipFill>
        <p:spPr>
          <a:xfrm>
            <a:off x="5750247" y="2364519"/>
            <a:ext cx="6607113" cy="3901778"/>
          </a:xfrm>
          <a:prstGeom prst="rect">
            <a:avLst/>
          </a:prstGeom>
        </p:spPr>
      </p:pic>
      <p:pic>
        <p:nvPicPr>
          <p:cNvPr id="7" name="תמונה 6">
            <a:extLst>
              <a:ext uri="{FF2B5EF4-FFF2-40B4-BE49-F238E27FC236}">
                <a16:creationId xmlns:a16="http://schemas.microsoft.com/office/drawing/2014/main" id="{8531731D-0FE6-66EB-4A75-068EFCBE5B29}"/>
              </a:ext>
            </a:extLst>
          </p:cNvPr>
          <p:cNvPicPr>
            <a:picLocks noChangeAspect="1"/>
          </p:cNvPicPr>
          <p:nvPr/>
        </p:nvPicPr>
        <p:blipFill>
          <a:blip r:embed="rId4"/>
          <a:stretch>
            <a:fillRect/>
          </a:stretch>
        </p:blipFill>
        <p:spPr>
          <a:xfrm>
            <a:off x="-75041" y="1719487"/>
            <a:ext cx="5678989" cy="2893891"/>
          </a:xfrm>
          <a:prstGeom prst="rect">
            <a:avLst/>
          </a:prstGeom>
        </p:spPr>
      </p:pic>
      <p:pic>
        <p:nvPicPr>
          <p:cNvPr id="10" name="תמונה 9">
            <a:extLst>
              <a:ext uri="{FF2B5EF4-FFF2-40B4-BE49-F238E27FC236}">
                <a16:creationId xmlns:a16="http://schemas.microsoft.com/office/drawing/2014/main" id="{43DAE927-41D5-BAB1-2C2A-EC2199928CE8}"/>
              </a:ext>
            </a:extLst>
          </p:cNvPr>
          <p:cNvPicPr>
            <a:picLocks noChangeAspect="1"/>
          </p:cNvPicPr>
          <p:nvPr/>
        </p:nvPicPr>
        <p:blipFill>
          <a:blip r:embed="rId5"/>
          <a:stretch>
            <a:fillRect/>
          </a:stretch>
        </p:blipFill>
        <p:spPr>
          <a:xfrm>
            <a:off x="0" y="3847935"/>
            <a:ext cx="5569725" cy="2846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2464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התוצאה הסופית הייתה כאשר לוחצים על התפריט הנפתח בצד השיעור שכבר קיים בלוח נפתח תפריט בעברית לשינוי השיעור כמופיע בצילומי מסך הבאים:</a:t>
            </a:r>
          </a:p>
        </p:txBody>
      </p:sp>
      <p:pic>
        <p:nvPicPr>
          <p:cNvPr id="4" name="תמונה 3">
            <a:extLst>
              <a:ext uri="{FF2B5EF4-FFF2-40B4-BE49-F238E27FC236}">
                <a16:creationId xmlns:a16="http://schemas.microsoft.com/office/drawing/2014/main" id="{8DB78C08-EB51-DB3D-77EA-B73C7AFF8CCD}"/>
              </a:ext>
            </a:extLst>
          </p:cNvPr>
          <p:cNvPicPr>
            <a:picLocks noChangeAspect="1"/>
          </p:cNvPicPr>
          <p:nvPr/>
        </p:nvPicPr>
        <p:blipFill>
          <a:blip r:embed="rId3"/>
          <a:stretch>
            <a:fillRect/>
          </a:stretch>
        </p:blipFill>
        <p:spPr>
          <a:xfrm>
            <a:off x="5296014" y="1980800"/>
            <a:ext cx="6759526" cy="5044877"/>
          </a:xfrm>
          <a:prstGeom prst="rect">
            <a:avLst/>
          </a:prstGeom>
        </p:spPr>
      </p:pic>
      <p:pic>
        <p:nvPicPr>
          <p:cNvPr id="9" name="תמונה 8">
            <a:extLst>
              <a:ext uri="{FF2B5EF4-FFF2-40B4-BE49-F238E27FC236}">
                <a16:creationId xmlns:a16="http://schemas.microsoft.com/office/drawing/2014/main" id="{F528D5A0-0F7C-C7F5-DC00-A466891CB6D8}"/>
              </a:ext>
            </a:extLst>
          </p:cNvPr>
          <p:cNvPicPr>
            <a:picLocks noChangeAspect="1"/>
          </p:cNvPicPr>
          <p:nvPr/>
        </p:nvPicPr>
        <p:blipFill>
          <a:blip r:embed="rId4"/>
          <a:stretch>
            <a:fillRect/>
          </a:stretch>
        </p:blipFill>
        <p:spPr>
          <a:xfrm>
            <a:off x="309523" y="1705209"/>
            <a:ext cx="3553349" cy="3171992"/>
          </a:xfrm>
          <a:prstGeom prst="rect">
            <a:avLst/>
          </a:prstGeom>
        </p:spPr>
      </p:pic>
      <p:pic>
        <p:nvPicPr>
          <p:cNvPr id="13" name="תמונה 12">
            <a:extLst>
              <a:ext uri="{FF2B5EF4-FFF2-40B4-BE49-F238E27FC236}">
                <a16:creationId xmlns:a16="http://schemas.microsoft.com/office/drawing/2014/main" id="{DE1AD432-A38A-BA61-7830-91DFE89D9144}"/>
              </a:ext>
            </a:extLst>
          </p:cNvPr>
          <p:cNvPicPr>
            <a:picLocks noChangeAspect="1"/>
          </p:cNvPicPr>
          <p:nvPr/>
        </p:nvPicPr>
        <p:blipFill>
          <a:blip r:embed="rId5"/>
          <a:stretch>
            <a:fillRect/>
          </a:stretch>
        </p:blipFill>
        <p:spPr>
          <a:xfrm>
            <a:off x="0" y="3947520"/>
            <a:ext cx="5881759" cy="3041506"/>
          </a:xfrm>
          <a:prstGeom prst="rect">
            <a:avLst/>
          </a:prstGeom>
        </p:spPr>
      </p:pic>
    </p:spTree>
    <p:extLst>
      <p:ext uri="{BB962C8B-B14F-4D97-AF65-F5344CB8AC3E}">
        <p14:creationId xmlns:p14="http://schemas.microsoft.com/office/powerpoint/2010/main" val="17983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התוצאה הסופית הייתה כאשר לוחצים על התפריט הנפתח, ולוחצים על ערוך שיעור, על שיעור שכבר קיים בלוח, קופצת הודעה של עדכון שם השיעור כמופיע בצילומי מסך הבאים:</a:t>
            </a:r>
          </a:p>
        </p:txBody>
      </p:sp>
      <p:pic>
        <p:nvPicPr>
          <p:cNvPr id="3" name="תמונה 2">
            <a:extLst>
              <a:ext uri="{FF2B5EF4-FFF2-40B4-BE49-F238E27FC236}">
                <a16:creationId xmlns:a16="http://schemas.microsoft.com/office/drawing/2014/main" id="{AC130C09-15B1-3B62-993D-481C7BC33559}"/>
              </a:ext>
            </a:extLst>
          </p:cNvPr>
          <p:cNvPicPr>
            <a:picLocks noChangeAspect="1"/>
          </p:cNvPicPr>
          <p:nvPr/>
        </p:nvPicPr>
        <p:blipFill>
          <a:blip r:embed="rId3"/>
          <a:stretch>
            <a:fillRect/>
          </a:stretch>
        </p:blipFill>
        <p:spPr>
          <a:xfrm>
            <a:off x="-1844507" y="1980800"/>
            <a:ext cx="9740925" cy="5032272"/>
          </a:xfrm>
          <a:prstGeom prst="rect">
            <a:avLst/>
          </a:prstGeom>
        </p:spPr>
      </p:pic>
      <p:pic>
        <p:nvPicPr>
          <p:cNvPr id="8" name="תמונה 7">
            <a:extLst>
              <a:ext uri="{FF2B5EF4-FFF2-40B4-BE49-F238E27FC236}">
                <a16:creationId xmlns:a16="http://schemas.microsoft.com/office/drawing/2014/main" id="{C3DA0BF4-663D-2BD9-82BA-A24BFB864D0C}"/>
              </a:ext>
            </a:extLst>
          </p:cNvPr>
          <p:cNvPicPr>
            <a:picLocks noChangeAspect="1"/>
          </p:cNvPicPr>
          <p:nvPr/>
        </p:nvPicPr>
        <p:blipFill>
          <a:blip r:embed="rId4"/>
          <a:stretch>
            <a:fillRect/>
          </a:stretch>
        </p:blipFill>
        <p:spPr>
          <a:xfrm>
            <a:off x="5609023" y="2057557"/>
            <a:ext cx="7094835" cy="2819644"/>
          </a:xfrm>
          <a:prstGeom prst="rect">
            <a:avLst/>
          </a:prstGeom>
        </p:spPr>
      </p:pic>
    </p:spTree>
    <p:extLst>
      <p:ext uri="{BB962C8B-B14F-4D97-AF65-F5344CB8AC3E}">
        <p14:creationId xmlns:p14="http://schemas.microsoft.com/office/powerpoint/2010/main" val="236304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E1D24E-AAD3-9588-86EE-AE0795E11E5F}"/>
              </a:ext>
            </a:extLst>
          </p:cNvPr>
          <p:cNvSpPr>
            <a:spLocks noGrp="1"/>
          </p:cNvSpPr>
          <p:nvPr>
            <p:ph type="title"/>
          </p:nvPr>
        </p:nvSpPr>
        <p:spPr/>
        <p:txBody>
          <a:bodyPr/>
          <a:lstStyle/>
          <a:p>
            <a:pPr algn="ctr"/>
            <a:r>
              <a:rPr lang="he-IL" dirty="0">
                <a:solidFill>
                  <a:schemeClr val="tx2">
                    <a:lumMod val="60000"/>
                    <a:lumOff val="40000"/>
                  </a:schemeClr>
                </a:solidFill>
                <a:cs typeface="+mn-cs"/>
              </a:rPr>
              <a:t>הסמינר הישן</a:t>
            </a:r>
          </a:p>
        </p:txBody>
      </p:sp>
      <p:sp>
        <p:nvSpPr>
          <p:cNvPr id="3" name="מציין מיקום תוכן 2">
            <a:extLst>
              <a:ext uri="{FF2B5EF4-FFF2-40B4-BE49-F238E27FC236}">
                <a16:creationId xmlns:a16="http://schemas.microsoft.com/office/drawing/2014/main" id="{BAD6C555-3907-D957-1935-9834CC03C744}"/>
              </a:ext>
            </a:extLst>
          </p:cNvPr>
          <p:cNvSpPr>
            <a:spLocks noGrp="1"/>
          </p:cNvSpPr>
          <p:nvPr>
            <p:ph idx="1"/>
          </p:nvPr>
        </p:nvSpPr>
        <p:spPr/>
        <p:txBody>
          <a:bodyPr>
            <a:normAutofit/>
          </a:bodyPr>
          <a:lstStyle/>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המוסד החינוכי:</a:t>
            </a:r>
            <a:r>
              <a:rPr lang="iw-IL" sz="2400" b="0" i="0" u="none" strike="noStrike" cap="none" dirty="0">
                <a:latin typeface="Arial"/>
                <a:ea typeface="Arial"/>
                <a:cs typeface="Arial"/>
                <a:sym typeface="Arial"/>
              </a:rPr>
              <a:t> </a:t>
            </a:r>
            <a:r>
              <a:rPr lang="iw-IL" sz="2400" dirty="0">
                <a:latin typeface="Arial"/>
                <a:ea typeface="Arial"/>
                <a:cs typeface="Arial"/>
                <a:sym typeface="Arial"/>
              </a:rPr>
              <a:t>סמינר שערי דעת </a:t>
            </a:r>
            <a:endParaRPr lang="iw-IL" sz="3200" dirty="0"/>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הסטודנט</a:t>
            </a:r>
            <a:r>
              <a:rPr lang="iw-IL" sz="2400" b="1" dirty="0">
                <a:latin typeface="Arial"/>
                <a:ea typeface="Arial"/>
                <a:cs typeface="Arial"/>
                <a:sym typeface="Arial"/>
              </a:rPr>
              <a:t>: </a:t>
            </a:r>
            <a:r>
              <a:rPr lang="iw-IL" sz="2400" dirty="0">
                <a:latin typeface="Arial"/>
                <a:ea typeface="Arial"/>
                <a:cs typeface="Arial"/>
                <a:sym typeface="Arial"/>
              </a:rPr>
              <a:t>שרה דבורה סגל</a:t>
            </a:r>
            <a:endParaRPr lang="iw-IL" sz="3200" dirty="0"/>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החברה המארחת:</a:t>
            </a:r>
            <a:r>
              <a:rPr lang="iw-IL" sz="2400" b="0" i="0" u="none" strike="noStrike" cap="none" dirty="0">
                <a:latin typeface="Arial"/>
                <a:ea typeface="Arial"/>
                <a:cs typeface="Arial"/>
                <a:sym typeface="Arial"/>
              </a:rPr>
              <a:t> </a:t>
            </a:r>
            <a:r>
              <a:rPr lang="en-US" sz="2400" dirty="0" err="1">
                <a:latin typeface="Arial"/>
                <a:ea typeface="Arial"/>
                <a:cs typeface="Arial"/>
                <a:sym typeface="Arial"/>
              </a:rPr>
              <a:t>diversitech</a:t>
            </a:r>
            <a:r>
              <a:rPr lang="en-US" sz="2400" dirty="0">
                <a:latin typeface="Arial"/>
                <a:ea typeface="Arial"/>
                <a:cs typeface="Arial"/>
                <a:sym typeface="Arial"/>
              </a:rPr>
              <a:t> </a:t>
            </a:r>
            <a:r>
              <a:rPr lang="iw-IL" sz="2400" dirty="0">
                <a:latin typeface="Arial"/>
                <a:ea typeface="Arial"/>
                <a:cs typeface="Arial"/>
                <a:sym typeface="Arial"/>
              </a:rPr>
              <a:t>טכנולוגיה</a:t>
            </a:r>
            <a:endParaRPr lang="iw-IL" sz="2400" b="0" i="0" u="none" strike="noStrike" cap="none" dirty="0">
              <a:latin typeface="Arial"/>
              <a:ea typeface="Arial"/>
              <a:cs typeface="Arial"/>
              <a:sym typeface="Arial"/>
            </a:endParaRPr>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הלקוח הסופי: </a:t>
            </a:r>
            <a:r>
              <a:rPr lang="iw-IL" sz="2400" dirty="0">
                <a:latin typeface="Arial"/>
                <a:ea typeface="Arial"/>
                <a:cs typeface="Arial"/>
                <a:sym typeface="Arial"/>
              </a:rPr>
              <a:t>הסמינר הישן</a:t>
            </a:r>
          </a:p>
          <a:p>
            <a:pPr marL="0" marR="0" lvl="0" indent="0" algn="r" rtl="1">
              <a:lnSpc>
                <a:spcPct val="120000"/>
              </a:lnSpc>
              <a:spcBef>
                <a:spcPts val="0"/>
              </a:spcBef>
              <a:spcAft>
                <a:spcPts val="0"/>
              </a:spcAft>
              <a:buClr>
                <a:srgbClr val="FFFFFF"/>
              </a:buClr>
              <a:buSzPts val="1600"/>
              <a:buNone/>
            </a:pPr>
            <a:r>
              <a:rPr lang="iw-IL" sz="2400" b="1" dirty="0">
                <a:latin typeface="Arial"/>
                <a:ea typeface="Arial"/>
                <a:cs typeface="Arial"/>
                <a:sym typeface="Arial"/>
              </a:rPr>
              <a:t>שם הפרויקט: הסמינר הישן</a:t>
            </a:r>
            <a:br>
              <a:rPr lang="iw-IL" sz="3200" dirty="0"/>
            </a:br>
            <a:r>
              <a:rPr lang="iw-IL" sz="2400" b="1" dirty="0">
                <a:latin typeface="Arial"/>
                <a:ea typeface="Arial"/>
                <a:cs typeface="Arial"/>
                <a:sym typeface="Arial"/>
              </a:rPr>
              <a:t>תיאור</a:t>
            </a:r>
            <a:r>
              <a:rPr lang="iw-IL" sz="2400" b="1" i="0" u="none" strike="noStrike" cap="none" dirty="0">
                <a:latin typeface="Arial"/>
                <a:ea typeface="Arial"/>
                <a:cs typeface="Arial"/>
                <a:sym typeface="Arial"/>
              </a:rPr>
              <a:t> הפרויקט:</a:t>
            </a:r>
            <a:r>
              <a:rPr lang="iw-IL" sz="2400" b="0" i="0" u="none" strike="noStrike" cap="none" dirty="0">
                <a:latin typeface="Arial"/>
                <a:ea typeface="Arial"/>
                <a:cs typeface="Arial"/>
                <a:sym typeface="Arial"/>
              </a:rPr>
              <a:t> </a:t>
            </a:r>
            <a:r>
              <a:rPr lang="iw-IL" sz="2400" dirty="0">
                <a:latin typeface="Arial"/>
                <a:ea typeface="Arial"/>
                <a:cs typeface="Arial"/>
                <a:sym typeface="Arial"/>
              </a:rPr>
              <a:t>אתר לניהול האגף האדמיניסטרטיבי של המכון</a:t>
            </a:r>
            <a:endParaRPr lang="iw-IL" sz="2400" b="0" i="0" u="none" strike="noStrike" cap="none" dirty="0">
              <a:latin typeface="Arial"/>
              <a:ea typeface="Arial"/>
              <a:cs typeface="Arial"/>
              <a:sym typeface="Arial"/>
            </a:endParaRPr>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המנחה האישי:</a:t>
            </a:r>
            <a:r>
              <a:rPr lang="iw-IL" sz="2400" b="0" i="0" u="none" strike="noStrike" cap="none" dirty="0">
                <a:latin typeface="Arial"/>
                <a:ea typeface="Arial"/>
                <a:cs typeface="Arial"/>
                <a:sym typeface="Arial"/>
              </a:rPr>
              <a:t> תהילה אשלג</a:t>
            </a:r>
            <a:endParaRPr lang="iw-IL" sz="3200" dirty="0"/>
          </a:p>
          <a:p>
            <a:pPr marL="0" marR="0" lvl="0" indent="0" algn="r" rtl="1">
              <a:lnSpc>
                <a:spcPct val="120000"/>
              </a:lnSpc>
              <a:spcBef>
                <a:spcPts val="0"/>
              </a:spcBef>
              <a:spcAft>
                <a:spcPts val="0"/>
              </a:spcAft>
              <a:buClr>
                <a:srgbClr val="FFFFFF"/>
              </a:buClr>
              <a:buSzPts val="1600"/>
              <a:buNone/>
            </a:pPr>
            <a:r>
              <a:rPr lang="iw-IL" sz="2400" b="1" i="0" u="none" strike="noStrike" cap="none" dirty="0">
                <a:latin typeface="Arial"/>
                <a:ea typeface="Arial"/>
                <a:cs typeface="Arial"/>
                <a:sym typeface="Arial"/>
              </a:rPr>
              <a:t>שם המנחה האקדמי: </a:t>
            </a:r>
            <a:r>
              <a:rPr lang="iw-IL" sz="2400" i="0" u="none" strike="noStrike" cap="none" dirty="0">
                <a:latin typeface="Arial"/>
                <a:ea typeface="Arial"/>
                <a:cs typeface="Arial"/>
                <a:sym typeface="Arial"/>
              </a:rPr>
              <a:t>תהילה אשלג</a:t>
            </a:r>
            <a:br>
              <a:rPr lang="iw-IL" sz="3200" dirty="0"/>
            </a:br>
            <a:r>
              <a:rPr lang="iw-IL" sz="2400" b="1" i="0" u="none" strike="noStrike" cap="none" dirty="0">
                <a:latin typeface="Arial"/>
                <a:ea typeface="Arial"/>
                <a:cs typeface="Arial"/>
                <a:sym typeface="Arial"/>
              </a:rPr>
              <a:t>תאריך הגשה:</a:t>
            </a:r>
            <a:r>
              <a:rPr lang="iw-IL" sz="2400" b="0" i="0" u="none" strike="noStrike" cap="none" dirty="0">
                <a:latin typeface="Arial"/>
                <a:ea typeface="Arial"/>
                <a:cs typeface="Arial"/>
                <a:sym typeface="Arial"/>
              </a:rPr>
              <a:t> </a:t>
            </a:r>
            <a:endParaRPr lang="iw-IL" sz="3200" dirty="0"/>
          </a:p>
          <a:p>
            <a:endParaRPr lang="he-IL" sz="2400" dirty="0"/>
          </a:p>
        </p:txBody>
      </p:sp>
    </p:spTree>
    <p:extLst>
      <p:ext uri="{BB962C8B-B14F-4D97-AF65-F5344CB8AC3E}">
        <p14:creationId xmlns:p14="http://schemas.microsoft.com/office/powerpoint/2010/main" val="1066157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צילומי מסך של המשימה</a:t>
            </a:r>
            <a:endParaRPr lang="he-IL"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838200" y="1334469"/>
            <a:ext cx="10433179" cy="646331"/>
          </a:xfrm>
          <a:prstGeom prst="rect">
            <a:avLst/>
          </a:prstGeom>
          <a:noFill/>
        </p:spPr>
        <p:txBody>
          <a:bodyPr wrap="square" rtlCol="1">
            <a:spAutoFit/>
          </a:bodyPr>
          <a:lstStyle/>
          <a:p>
            <a:r>
              <a:rPr lang="he-IL" dirty="0"/>
              <a:t>בתוצאה הסופית הרווחנו אפשרות להשתמש ביכולות קיימות של </a:t>
            </a:r>
            <a:r>
              <a:rPr lang="he-IL" dirty="0" err="1"/>
              <a:t>הספריה</a:t>
            </a:r>
            <a:r>
              <a:rPr lang="he-IL" dirty="0"/>
              <a:t>, למשל: עדכון שעות שיעור באמצעות מריחת משבצת השיעור בלוח שנה על שעות נוספות כמופיע בצילומי מסך הבאים:</a:t>
            </a:r>
          </a:p>
        </p:txBody>
      </p:sp>
      <p:pic>
        <p:nvPicPr>
          <p:cNvPr id="4" name="תמונה 3">
            <a:extLst>
              <a:ext uri="{FF2B5EF4-FFF2-40B4-BE49-F238E27FC236}">
                <a16:creationId xmlns:a16="http://schemas.microsoft.com/office/drawing/2014/main" id="{685351C3-FB78-D2D0-F262-A4B5BFDB3CB2}"/>
              </a:ext>
            </a:extLst>
          </p:cNvPr>
          <p:cNvPicPr>
            <a:picLocks noChangeAspect="1"/>
          </p:cNvPicPr>
          <p:nvPr/>
        </p:nvPicPr>
        <p:blipFill>
          <a:blip r:embed="rId3"/>
          <a:stretch>
            <a:fillRect/>
          </a:stretch>
        </p:blipFill>
        <p:spPr>
          <a:xfrm>
            <a:off x="0" y="1940457"/>
            <a:ext cx="6271672" cy="3527816"/>
          </a:xfrm>
          <a:prstGeom prst="rect">
            <a:avLst/>
          </a:prstGeom>
        </p:spPr>
      </p:pic>
      <p:pic>
        <p:nvPicPr>
          <p:cNvPr id="14" name="תמונה 13">
            <a:extLst>
              <a:ext uri="{FF2B5EF4-FFF2-40B4-BE49-F238E27FC236}">
                <a16:creationId xmlns:a16="http://schemas.microsoft.com/office/drawing/2014/main" id="{DDD49309-409B-79AB-C775-E9C3F8A8BDCF}"/>
              </a:ext>
            </a:extLst>
          </p:cNvPr>
          <p:cNvPicPr>
            <a:picLocks noChangeAspect="1"/>
          </p:cNvPicPr>
          <p:nvPr/>
        </p:nvPicPr>
        <p:blipFill>
          <a:blip r:embed="rId4"/>
          <a:stretch>
            <a:fillRect/>
          </a:stretch>
        </p:blipFill>
        <p:spPr>
          <a:xfrm>
            <a:off x="5302833" y="1965560"/>
            <a:ext cx="6752707" cy="3798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02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2154641284"/>
              </p:ext>
            </p:extLst>
          </p:nvPr>
        </p:nvGraphicFramePr>
        <p:xfrm>
          <a:off x="838200" y="1480949"/>
          <a:ext cx="10515600" cy="5183632"/>
        </p:xfrm>
        <a:graphic>
          <a:graphicData uri="http://schemas.openxmlformats.org/drawingml/2006/table">
            <a:tbl>
              <a:tblPr rtl="1" firstRow="1" bandRow="1">
                <a:tableStyleId>{1FECB4D8-DB02-4DC6-A0A2-4F2EBAE1DC90}</a:tableStyleId>
              </a:tblPr>
              <a:tblGrid>
                <a:gridCol w="274942">
                  <a:extLst>
                    <a:ext uri="{9D8B030D-6E8A-4147-A177-3AD203B41FA5}">
                      <a16:colId xmlns:a16="http://schemas.microsoft.com/office/drawing/2014/main" val="2055060790"/>
                    </a:ext>
                  </a:extLst>
                </a:gridCol>
                <a:gridCol w="3558385">
                  <a:extLst>
                    <a:ext uri="{9D8B030D-6E8A-4147-A177-3AD203B41FA5}">
                      <a16:colId xmlns:a16="http://schemas.microsoft.com/office/drawing/2014/main" val="2293940662"/>
                    </a:ext>
                  </a:extLst>
                </a:gridCol>
                <a:gridCol w="1371600">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en-US" sz="2000" dirty="0"/>
                        <a:t>2</a:t>
                      </a:r>
                      <a:endParaRPr lang="he-IL" sz="2000" dirty="0"/>
                    </a:p>
                  </a:txBody>
                  <a:tcPr marT="50292" marB="50292"/>
                </a:tc>
                <a:tc>
                  <a:txBody>
                    <a:bodyPr/>
                    <a:lstStyle/>
                    <a:p>
                      <a:pPr rtl="1"/>
                      <a:r>
                        <a:rPr lang="he-IL" sz="1600" dirty="0" err="1"/>
                        <a:t>העלת</a:t>
                      </a:r>
                      <a:r>
                        <a:rPr lang="he-IL" sz="1600" dirty="0"/>
                        <a:t> מסמכים לקורס קיים</a:t>
                      </a:r>
                    </a:p>
                  </a:txBody>
                  <a:tcPr marT="50292" marB="50292"/>
                </a:tc>
                <a:tc>
                  <a:txBody>
                    <a:bodyPr/>
                    <a:lstStyle/>
                    <a:p>
                      <a:pPr rtl="1"/>
                      <a:r>
                        <a:rPr lang="en-US" sz="2000" dirty="0"/>
                        <a:t>Angular</a:t>
                      </a:r>
                      <a:endParaRPr lang="he-IL" sz="2000" dirty="0"/>
                    </a:p>
                  </a:txBody>
                  <a:tcPr marT="50292" marB="50292"/>
                </a:tc>
                <a:tc>
                  <a:txBody>
                    <a:bodyPr/>
                    <a:lstStyle/>
                    <a:p>
                      <a:pPr rtl="1"/>
                      <a:r>
                        <a:rPr lang="en-US" sz="2000" dirty="0"/>
                        <a:t>TS</a:t>
                      </a:r>
                      <a:endParaRPr lang="he-IL" sz="2000" dirty="0"/>
                    </a:p>
                  </a:txBody>
                  <a:tcPr marT="50292" marB="50292"/>
                </a:tc>
                <a:tc>
                  <a:txBody>
                    <a:bodyPr/>
                    <a:lstStyle/>
                    <a:p>
                      <a:pPr marL="457200" indent="-457200" rtl="1">
                        <a:buAutoNum type="arabicPeriod"/>
                      </a:pPr>
                      <a:r>
                        <a:rPr lang="he-IL" sz="2000" dirty="0"/>
                        <a:t>חיפשתי ספריה קיימת מתאימה ב </a:t>
                      </a:r>
                      <a:r>
                        <a:rPr lang="en-US" sz="2000" dirty="0"/>
                        <a:t>Angular</a:t>
                      </a:r>
                      <a:endParaRPr lang="he-IL" sz="2000" dirty="0"/>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מצאתי והתקנתי בפרויקט –</a:t>
                      </a:r>
                      <a:br>
                        <a:rPr lang="en-US" sz="2000" dirty="0"/>
                      </a:br>
                      <a:r>
                        <a:rPr lang="he-IL" sz="2000" dirty="0"/>
                        <a:t> </a:t>
                      </a:r>
                      <a:r>
                        <a:rPr lang="en-US" sz="1800" b="0" kern="1200" dirty="0">
                          <a:solidFill>
                            <a:schemeClr val="dk1"/>
                          </a:solidFill>
                          <a:effectLst/>
                          <a:latin typeface="+mn-lt"/>
                          <a:ea typeface="+mn-ea"/>
                          <a:cs typeface="+mn-cs"/>
                        </a:rPr>
                        <a:t>@ngx-file-drop</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לאחר ההתקנה , השתמשתי </a:t>
                      </a:r>
                      <a:r>
                        <a:rPr lang="he-IL" sz="2000" dirty="0" err="1"/>
                        <a:t>בקומפוננטה</a:t>
                      </a:r>
                      <a:r>
                        <a:rPr lang="he-IL" sz="2000" dirty="0"/>
                        <a:t> </a:t>
                      </a:r>
                      <a:r>
                        <a:rPr lang="he-IL" sz="2000" dirty="0" err="1"/>
                        <a:t>שהספריה</a:t>
                      </a:r>
                      <a:r>
                        <a:rPr lang="he-IL" sz="2000" dirty="0"/>
                        <a:t> חושפת, נכנסתי לתוך הקוד של הספרייה בשביל לערוך שינויים והתאמות לפרויקט שלנו ובכך להטמיע את השימוש בספרייה זו של </a:t>
                      </a:r>
                      <a:r>
                        <a:rPr lang="he-IL" sz="2000" dirty="0" err="1"/>
                        <a:t>העלת</a:t>
                      </a:r>
                      <a:r>
                        <a:rPr lang="he-IL" sz="2000" dirty="0"/>
                        <a:t> מסמכים במערכת שלנו.</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השינויים הסופיים יופיעו בשקופיות הבאות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3737988478"/>
                  </a:ext>
                </a:extLst>
              </a:tr>
              <a:tr h="407924">
                <a:tc>
                  <a:txBody>
                    <a:bodyPr/>
                    <a:lstStyle/>
                    <a:p>
                      <a:pPr rtl="1"/>
                      <a:r>
                        <a:rPr lang="he-IL" sz="2000" dirty="0"/>
                        <a:t> </a:t>
                      </a:r>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Tree>
    <p:extLst>
      <p:ext uri="{BB962C8B-B14F-4D97-AF65-F5344CB8AC3E}">
        <p14:creationId xmlns:p14="http://schemas.microsoft.com/office/powerpoint/2010/main" val="4266369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E605A1-414F-7573-2F19-A0B323E530B5}"/>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CA596F22-4BBF-CE42-7C42-54DD09B26253}"/>
              </a:ext>
            </a:extLst>
          </p:cNvPr>
          <p:cNvPicPr>
            <a:picLocks noChangeAspect="1"/>
          </p:cNvPicPr>
          <p:nvPr/>
        </p:nvPicPr>
        <p:blipFill>
          <a:blip r:embed="rId2"/>
          <a:stretch>
            <a:fillRect/>
          </a:stretch>
        </p:blipFill>
        <p:spPr>
          <a:xfrm>
            <a:off x="733314" y="1860999"/>
            <a:ext cx="5300482" cy="4819141"/>
          </a:xfrm>
          <a:prstGeom prst="rect">
            <a:avLst/>
          </a:prstGeom>
        </p:spPr>
      </p:pic>
      <p:sp>
        <p:nvSpPr>
          <p:cNvPr id="6" name="תיבת טקסט 5">
            <a:extLst>
              <a:ext uri="{FF2B5EF4-FFF2-40B4-BE49-F238E27FC236}">
                <a16:creationId xmlns:a16="http://schemas.microsoft.com/office/drawing/2014/main" id="{462C90C2-4112-E99F-115C-4D903B3DC3ED}"/>
              </a:ext>
            </a:extLst>
          </p:cNvPr>
          <p:cNvSpPr txBox="1"/>
          <p:nvPr/>
        </p:nvSpPr>
        <p:spPr>
          <a:xfrm>
            <a:off x="7035976" y="1860999"/>
            <a:ext cx="4422710" cy="369332"/>
          </a:xfrm>
          <a:prstGeom prst="rect">
            <a:avLst/>
          </a:prstGeom>
          <a:noFill/>
        </p:spPr>
        <p:txBody>
          <a:bodyPr wrap="square" rtlCol="1">
            <a:spAutoFit/>
          </a:bodyPr>
          <a:lstStyle/>
          <a:p>
            <a:r>
              <a:rPr lang="he-IL" dirty="0" err="1"/>
              <a:t>שידרגתי</a:t>
            </a:r>
            <a:r>
              <a:rPr lang="he-IL" dirty="0"/>
              <a:t> את העיצוב של </a:t>
            </a:r>
            <a:r>
              <a:rPr lang="he-IL" dirty="0" err="1"/>
              <a:t>קומפוננטת</a:t>
            </a:r>
            <a:r>
              <a:rPr lang="he-IL" dirty="0"/>
              <a:t> </a:t>
            </a:r>
            <a:r>
              <a:rPr lang="he-IL" dirty="0" err="1"/>
              <a:t>הספריה</a:t>
            </a:r>
            <a:r>
              <a:rPr lang="he-IL" dirty="0"/>
              <a:t>:</a:t>
            </a:r>
          </a:p>
        </p:txBody>
      </p:sp>
    </p:spTree>
    <p:extLst>
      <p:ext uri="{BB962C8B-B14F-4D97-AF65-F5344CB8AC3E}">
        <p14:creationId xmlns:p14="http://schemas.microsoft.com/office/powerpoint/2010/main" val="336667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6A17A7-977A-2054-EE7F-D35543CC0D03}"/>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12" name="תמונה 11">
            <a:extLst>
              <a:ext uri="{FF2B5EF4-FFF2-40B4-BE49-F238E27FC236}">
                <a16:creationId xmlns:a16="http://schemas.microsoft.com/office/drawing/2014/main" id="{CA33DD3E-46EB-446E-21DA-C35D8D1AF5F2}"/>
              </a:ext>
            </a:extLst>
          </p:cNvPr>
          <p:cNvPicPr>
            <a:picLocks noChangeAspect="1"/>
          </p:cNvPicPr>
          <p:nvPr/>
        </p:nvPicPr>
        <p:blipFill>
          <a:blip r:embed="rId2"/>
          <a:stretch>
            <a:fillRect/>
          </a:stretch>
        </p:blipFill>
        <p:spPr>
          <a:xfrm>
            <a:off x="31102" y="3323466"/>
            <a:ext cx="6899335" cy="3468497"/>
          </a:xfrm>
          <a:prstGeom prst="rect">
            <a:avLst/>
          </a:prstGeom>
        </p:spPr>
      </p:pic>
      <p:pic>
        <p:nvPicPr>
          <p:cNvPr id="10" name="תמונה 9">
            <a:extLst>
              <a:ext uri="{FF2B5EF4-FFF2-40B4-BE49-F238E27FC236}">
                <a16:creationId xmlns:a16="http://schemas.microsoft.com/office/drawing/2014/main" id="{DCF23D4A-03CA-0F2F-F4C4-6F64C1888D7E}"/>
              </a:ext>
            </a:extLst>
          </p:cNvPr>
          <p:cNvPicPr>
            <a:picLocks noChangeAspect="1"/>
          </p:cNvPicPr>
          <p:nvPr/>
        </p:nvPicPr>
        <p:blipFill>
          <a:blip r:embed="rId3"/>
          <a:stretch>
            <a:fillRect/>
          </a:stretch>
        </p:blipFill>
        <p:spPr>
          <a:xfrm>
            <a:off x="4324431" y="1277983"/>
            <a:ext cx="7540998" cy="2250757"/>
          </a:xfrm>
          <a:prstGeom prst="rect">
            <a:avLst/>
          </a:prstGeom>
        </p:spPr>
      </p:pic>
      <p:sp>
        <p:nvSpPr>
          <p:cNvPr id="15" name="תיבת טקסט 14">
            <a:extLst>
              <a:ext uri="{FF2B5EF4-FFF2-40B4-BE49-F238E27FC236}">
                <a16:creationId xmlns:a16="http://schemas.microsoft.com/office/drawing/2014/main" id="{9C5C3D69-A643-D664-026E-900DA9FF1E53}"/>
              </a:ext>
            </a:extLst>
          </p:cNvPr>
          <p:cNvSpPr txBox="1"/>
          <p:nvPr/>
        </p:nvSpPr>
        <p:spPr>
          <a:xfrm>
            <a:off x="938508" y="2034029"/>
            <a:ext cx="2877712" cy="369332"/>
          </a:xfrm>
          <a:prstGeom prst="rect">
            <a:avLst/>
          </a:prstGeom>
          <a:noFill/>
        </p:spPr>
        <p:txBody>
          <a:bodyPr wrap="none" rtlCol="1">
            <a:spAutoFit/>
          </a:bodyPr>
          <a:lstStyle/>
          <a:p>
            <a:r>
              <a:rPr lang="he-IL" dirty="0"/>
              <a:t>הוספתי אלמנט או </a:t>
            </a:r>
            <a:r>
              <a:rPr lang="he-IL" dirty="0" err="1"/>
              <a:t>לקומפוננטה</a:t>
            </a:r>
            <a:endParaRPr lang="he-IL" dirty="0"/>
          </a:p>
        </p:txBody>
      </p:sp>
    </p:spTree>
    <p:extLst>
      <p:ext uri="{BB962C8B-B14F-4D97-AF65-F5344CB8AC3E}">
        <p14:creationId xmlns:p14="http://schemas.microsoft.com/office/powerpoint/2010/main" val="302528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89124F-3E43-9F89-3489-AC47E2D6760A}"/>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14" name="תמונה 13">
            <a:extLst>
              <a:ext uri="{FF2B5EF4-FFF2-40B4-BE49-F238E27FC236}">
                <a16:creationId xmlns:a16="http://schemas.microsoft.com/office/drawing/2014/main" id="{80E78D04-2783-15E4-AE0D-F0514AC49238}"/>
              </a:ext>
            </a:extLst>
          </p:cNvPr>
          <p:cNvPicPr>
            <a:picLocks noChangeAspect="1"/>
          </p:cNvPicPr>
          <p:nvPr/>
        </p:nvPicPr>
        <p:blipFill>
          <a:blip r:embed="rId2"/>
          <a:stretch>
            <a:fillRect/>
          </a:stretch>
        </p:blipFill>
        <p:spPr>
          <a:xfrm>
            <a:off x="838200" y="2156634"/>
            <a:ext cx="5573239" cy="2835030"/>
          </a:xfrm>
          <a:prstGeom prst="rect">
            <a:avLst/>
          </a:prstGeom>
        </p:spPr>
      </p:pic>
      <p:sp>
        <p:nvSpPr>
          <p:cNvPr id="6" name="תיבת טקסט 5">
            <a:extLst>
              <a:ext uri="{FF2B5EF4-FFF2-40B4-BE49-F238E27FC236}">
                <a16:creationId xmlns:a16="http://schemas.microsoft.com/office/drawing/2014/main" id="{ABB8CFD8-01A6-0D7B-8FC2-19D230ED42FA}"/>
              </a:ext>
            </a:extLst>
          </p:cNvPr>
          <p:cNvSpPr txBox="1"/>
          <p:nvPr/>
        </p:nvSpPr>
        <p:spPr>
          <a:xfrm>
            <a:off x="838200" y="1334469"/>
            <a:ext cx="10433179" cy="646331"/>
          </a:xfrm>
          <a:prstGeom prst="rect">
            <a:avLst/>
          </a:prstGeom>
          <a:noFill/>
        </p:spPr>
        <p:txBody>
          <a:bodyPr wrap="square" rtlCol="1">
            <a:spAutoFit/>
          </a:bodyPr>
          <a:lstStyle/>
          <a:p>
            <a:r>
              <a:rPr lang="he-IL" dirty="0"/>
              <a:t>בתוצאה הסופית הרווחנו אפשרות להשתמש ביכולות קיימות של </a:t>
            </a:r>
            <a:r>
              <a:rPr lang="he-IL" dirty="0" err="1"/>
              <a:t>הספריה</a:t>
            </a:r>
            <a:r>
              <a:rPr lang="he-IL" dirty="0"/>
              <a:t>, למשל: </a:t>
            </a:r>
            <a:r>
              <a:rPr lang="he-IL" dirty="0" err="1"/>
              <a:t>העלת</a:t>
            </a:r>
            <a:r>
              <a:rPr lang="he-IL" dirty="0"/>
              <a:t> קובץ מתוך המחשב, וגם גרירה כמופיע בצילומי מסך הבאים:</a:t>
            </a:r>
          </a:p>
        </p:txBody>
      </p:sp>
      <p:pic>
        <p:nvPicPr>
          <p:cNvPr id="8" name="תמונה 7">
            <a:extLst>
              <a:ext uri="{FF2B5EF4-FFF2-40B4-BE49-F238E27FC236}">
                <a16:creationId xmlns:a16="http://schemas.microsoft.com/office/drawing/2014/main" id="{392B2C0F-C94F-B59D-4533-4697EE19DC02}"/>
              </a:ext>
            </a:extLst>
          </p:cNvPr>
          <p:cNvPicPr>
            <a:picLocks noChangeAspect="1"/>
          </p:cNvPicPr>
          <p:nvPr/>
        </p:nvPicPr>
        <p:blipFill>
          <a:blip r:embed="rId3"/>
          <a:stretch>
            <a:fillRect/>
          </a:stretch>
        </p:blipFill>
        <p:spPr>
          <a:xfrm>
            <a:off x="6772988" y="2099912"/>
            <a:ext cx="5241730" cy="2948473"/>
          </a:xfrm>
          <a:prstGeom prst="rect">
            <a:avLst/>
          </a:prstGeom>
        </p:spPr>
      </p:pic>
    </p:spTree>
    <p:extLst>
      <p:ext uri="{BB962C8B-B14F-4D97-AF65-F5344CB8AC3E}">
        <p14:creationId xmlns:p14="http://schemas.microsoft.com/office/powerpoint/2010/main" val="1436498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1900311863"/>
              </p:ext>
            </p:extLst>
          </p:nvPr>
        </p:nvGraphicFramePr>
        <p:xfrm>
          <a:off x="719125" y="1480949"/>
          <a:ext cx="10634675" cy="4269232"/>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3558385">
                  <a:extLst>
                    <a:ext uri="{9D8B030D-6E8A-4147-A177-3AD203B41FA5}">
                      <a16:colId xmlns:a16="http://schemas.microsoft.com/office/drawing/2014/main" val="2293940662"/>
                    </a:ext>
                  </a:extLst>
                </a:gridCol>
                <a:gridCol w="1371600">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en-US" sz="2000" dirty="0"/>
                        <a:t>3</a:t>
                      </a:r>
                      <a:endParaRPr lang="he-IL" sz="2000" dirty="0"/>
                    </a:p>
                  </a:txBody>
                  <a:tcPr marT="50292" marB="50292"/>
                </a:tc>
                <a:tc>
                  <a:txBody>
                    <a:bodyPr/>
                    <a:lstStyle/>
                    <a:p>
                      <a:pPr rtl="1"/>
                      <a:r>
                        <a:rPr lang="he-IL" sz="1600" dirty="0"/>
                        <a:t>מחיקת מסמכים לקורס קיים</a:t>
                      </a:r>
                    </a:p>
                  </a:txBody>
                  <a:tcPr marT="50292" marB="50292"/>
                </a:tc>
                <a:tc>
                  <a:txBody>
                    <a:bodyPr/>
                    <a:lstStyle/>
                    <a:p>
                      <a:pPr rtl="1"/>
                      <a:r>
                        <a:rPr lang="en-US" sz="2000" dirty="0"/>
                        <a:t>Angular</a:t>
                      </a:r>
                      <a:endParaRPr lang="he-IL" sz="2000" dirty="0"/>
                    </a:p>
                  </a:txBody>
                  <a:tcPr marT="50292" marB="50292"/>
                </a:tc>
                <a:tc>
                  <a:txBody>
                    <a:bodyPr/>
                    <a:lstStyle/>
                    <a:p>
                      <a:pPr rtl="1"/>
                      <a:r>
                        <a:rPr lang="en-US" sz="2000" dirty="0"/>
                        <a:t>TS</a:t>
                      </a:r>
                      <a:endParaRPr lang="he-IL" sz="2000" dirty="0"/>
                    </a:p>
                  </a:txBody>
                  <a:tcPr marT="50292" marB="50292"/>
                </a:tc>
                <a:tc>
                  <a:txBody>
                    <a:bodyPr/>
                    <a:lstStyle/>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הוספתי </a:t>
                      </a:r>
                      <a:r>
                        <a:rPr lang="he-IL" sz="2000" dirty="0" err="1"/>
                        <a:t>איקון</a:t>
                      </a:r>
                      <a:r>
                        <a:rPr lang="he-IL" sz="2000" dirty="0"/>
                        <a:t> של פח, ליד כל מסמך שהועלה במסך.</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כתבתי לוגיקה של מחיקת המסמך בעת לחיצה על הפח.</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הלוגיקה דואגת שכל השורה של המסמך הספציפי מתוך רשימת המסמכים שהועלו תימחק, כולל תצוגה מקדימה, שם וכו'.</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השינויים הסופיים יופיעו בשקופיות הבאות.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3737988478"/>
                  </a:ext>
                </a:extLst>
              </a:tr>
              <a:tr h="407924">
                <a:tc>
                  <a:txBody>
                    <a:bodyPr/>
                    <a:lstStyle/>
                    <a:p>
                      <a:pPr rtl="1"/>
                      <a:r>
                        <a:rPr lang="he-IL" sz="2000" dirty="0"/>
                        <a:t> </a:t>
                      </a:r>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Tree>
    <p:extLst>
      <p:ext uri="{BB962C8B-B14F-4D97-AF65-F5344CB8AC3E}">
        <p14:creationId xmlns:p14="http://schemas.microsoft.com/office/powerpoint/2010/main" val="4250257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C8349A-EDD4-B9A0-F9C1-97A20715255D}"/>
              </a:ext>
            </a:extLst>
          </p:cNvPr>
          <p:cNvSpPr>
            <a:spLocks noGrp="1"/>
          </p:cNvSpPr>
          <p:nvPr>
            <p:ph type="title"/>
          </p:nvPr>
        </p:nvSpPr>
        <p:spPr/>
        <p:txBody>
          <a:bodyPr/>
          <a:lstStyle/>
          <a:p>
            <a:pPr algn="l"/>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114AE64F-7926-7FFA-BB3B-6213E708D66A}"/>
              </a:ext>
            </a:extLst>
          </p:cNvPr>
          <p:cNvPicPr>
            <a:picLocks noChangeAspect="1"/>
          </p:cNvPicPr>
          <p:nvPr/>
        </p:nvPicPr>
        <p:blipFill>
          <a:blip r:embed="rId2"/>
          <a:stretch>
            <a:fillRect/>
          </a:stretch>
        </p:blipFill>
        <p:spPr>
          <a:xfrm>
            <a:off x="838200" y="2095384"/>
            <a:ext cx="4740051" cy="1333616"/>
          </a:xfrm>
          <a:prstGeom prst="rect">
            <a:avLst/>
          </a:prstGeom>
        </p:spPr>
      </p:pic>
      <p:sp>
        <p:nvSpPr>
          <p:cNvPr id="6" name="תיבת טקסט 5">
            <a:extLst>
              <a:ext uri="{FF2B5EF4-FFF2-40B4-BE49-F238E27FC236}">
                <a16:creationId xmlns:a16="http://schemas.microsoft.com/office/drawing/2014/main" id="{6623EF1A-902E-C15F-E21D-519CC385B4E0}"/>
              </a:ext>
            </a:extLst>
          </p:cNvPr>
          <p:cNvSpPr txBox="1"/>
          <p:nvPr/>
        </p:nvSpPr>
        <p:spPr>
          <a:xfrm>
            <a:off x="1298169" y="1609611"/>
            <a:ext cx="2863284" cy="369332"/>
          </a:xfrm>
          <a:prstGeom prst="rect">
            <a:avLst/>
          </a:prstGeom>
          <a:noFill/>
        </p:spPr>
        <p:txBody>
          <a:bodyPr wrap="none" rtlCol="1">
            <a:spAutoFit/>
          </a:bodyPr>
          <a:lstStyle/>
          <a:p>
            <a:r>
              <a:rPr lang="he-IL" dirty="0"/>
              <a:t>הוספת אפשרות מחיקת מסמך</a:t>
            </a:r>
          </a:p>
        </p:txBody>
      </p:sp>
      <p:pic>
        <p:nvPicPr>
          <p:cNvPr id="8" name="תמונה 7">
            <a:extLst>
              <a:ext uri="{FF2B5EF4-FFF2-40B4-BE49-F238E27FC236}">
                <a16:creationId xmlns:a16="http://schemas.microsoft.com/office/drawing/2014/main" id="{E2303A8E-BEB3-A22D-CEA7-780293674189}"/>
              </a:ext>
            </a:extLst>
          </p:cNvPr>
          <p:cNvPicPr>
            <a:picLocks noChangeAspect="1"/>
          </p:cNvPicPr>
          <p:nvPr/>
        </p:nvPicPr>
        <p:blipFill>
          <a:blip r:embed="rId3"/>
          <a:stretch>
            <a:fillRect/>
          </a:stretch>
        </p:blipFill>
        <p:spPr>
          <a:xfrm>
            <a:off x="-344137" y="3461360"/>
            <a:ext cx="5922388" cy="2262148"/>
          </a:xfrm>
          <a:prstGeom prst="rect">
            <a:avLst/>
          </a:prstGeom>
        </p:spPr>
      </p:pic>
      <p:sp>
        <p:nvSpPr>
          <p:cNvPr id="9" name="תיבת טקסט 8">
            <a:extLst>
              <a:ext uri="{FF2B5EF4-FFF2-40B4-BE49-F238E27FC236}">
                <a16:creationId xmlns:a16="http://schemas.microsoft.com/office/drawing/2014/main" id="{C7393FAC-E796-A37D-0ECB-1C2A61B2327A}"/>
              </a:ext>
            </a:extLst>
          </p:cNvPr>
          <p:cNvSpPr txBox="1"/>
          <p:nvPr/>
        </p:nvSpPr>
        <p:spPr>
          <a:xfrm>
            <a:off x="397549" y="5845456"/>
            <a:ext cx="5016759" cy="369332"/>
          </a:xfrm>
          <a:prstGeom prst="rect">
            <a:avLst/>
          </a:prstGeom>
          <a:noFill/>
        </p:spPr>
        <p:txBody>
          <a:bodyPr wrap="none" rtlCol="1">
            <a:spAutoFit/>
          </a:bodyPr>
          <a:lstStyle/>
          <a:p>
            <a:r>
              <a:rPr lang="he-IL" dirty="0"/>
              <a:t>השתמשתי </a:t>
            </a:r>
            <a:r>
              <a:rPr lang="he-IL" dirty="0" err="1"/>
              <a:t>באיקונים</a:t>
            </a:r>
            <a:r>
              <a:rPr lang="he-IL" dirty="0"/>
              <a:t> של </a:t>
            </a:r>
            <a:r>
              <a:rPr lang="en-US" dirty="0"/>
              <a:t>BOOTSTRAP</a:t>
            </a:r>
            <a:r>
              <a:rPr lang="he-IL" dirty="0"/>
              <a:t> למחיקה, שמירה</a:t>
            </a:r>
          </a:p>
        </p:txBody>
      </p:sp>
      <p:pic>
        <p:nvPicPr>
          <p:cNvPr id="12" name="תמונה 11">
            <a:extLst>
              <a:ext uri="{FF2B5EF4-FFF2-40B4-BE49-F238E27FC236}">
                <a16:creationId xmlns:a16="http://schemas.microsoft.com/office/drawing/2014/main" id="{A49758BC-F19B-DA43-B134-6AEA7C0D7698}"/>
              </a:ext>
            </a:extLst>
          </p:cNvPr>
          <p:cNvPicPr>
            <a:picLocks noChangeAspect="1"/>
          </p:cNvPicPr>
          <p:nvPr/>
        </p:nvPicPr>
        <p:blipFill>
          <a:blip r:embed="rId4"/>
          <a:stretch>
            <a:fillRect/>
          </a:stretch>
        </p:blipFill>
        <p:spPr>
          <a:xfrm>
            <a:off x="6187952" y="377895"/>
            <a:ext cx="6453673" cy="3202096"/>
          </a:xfrm>
          <a:prstGeom prst="rect">
            <a:avLst/>
          </a:prstGeom>
        </p:spPr>
      </p:pic>
      <p:sp>
        <p:nvSpPr>
          <p:cNvPr id="13" name="תיבת טקסט 12">
            <a:extLst>
              <a:ext uri="{FF2B5EF4-FFF2-40B4-BE49-F238E27FC236}">
                <a16:creationId xmlns:a16="http://schemas.microsoft.com/office/drawing/2014/main" id="{DD08A2D3-FA5B-576E-BB3B-9D79E944618E}"/>
              </a:ext>
            </a:extLst>
          </p:cNvPr>
          <p:cNvSpPr txBox="1"/>
          <p:nvPr/>
        </p:nvSpPr>
        <p:spPr>
          <a:xfrm>
            <a:off x="10893831" y="1794277"/>
            <a:ext cx="1223413" cy="369332"/>
          </a:xfrm>
          <a:prstGeom prst="rect">
            <a:avLst/>
          </a:prstGeom>
          <a:noFill/>
        </p:spPr>
        <p:txBody>
          <a:bodyPr wrap="none" rtlCol="1">
            <a:spAutoFit/>
          </a:bodyPr>
          <a:lstStyle/>
          <a:p>
            <a:r>
              <a:rPr lang="he-IL" dirty="0"/>
              <a:t>לפני מחיקה</a:t>
            </a:r>
          </a:p>
        </p:txBody>
      </p:sp>
      <p:pic>
        <p:nvPicPr>
          <p:cNvPr id="15" name="תמונה 14">
            <a:extLst>
              <a:ext uri="{FF2B5EF4-FFF2-40B4-BE49-F238E27FC236}">
                <a16:creationId xmlns:a16="http://schemas.microsoft.com/office/drawing/2014/main" id="{9FFB2322-11E5-7F40-AB21-EAA2D27E2DF1}"/>
              </a:ext>
            </a:extLst>
          </p:cNvPr>
          <p:cNvPicPr>
            <a:picLocks noChangeAspect="1"/>
          </p:cNvPicPr>
          <p:nvPr/>
        </p:nvPicPr>
        <p:blipFill>
          <a:blip r:embed="rId5"/>
          <a:stretch>
            <a:fillRect/>
          </a:stretch>
        </p:blipFill>
        <p:spPr>
          <a:xfrm>
            <a:off x="5414308" y="3666507"/>
            <a:ext cx="6453673" cy="3191493"/>
          </a:xfrm>
          <a:prstGeom prst="rect">
            <a:avLst/>
          </a:prstGeom>
        </p:spPr>
      </p:pic>
      <p:sp>
        <p:nvSpPr>
          <p:cNvPr id="16" name="תיבת טקסט 15">
            <a:extLst>
              <a:ext uri="{FF2B5EF4-FFF2-40B4-BE49-F238E27FC236}">
                <a16:creationId xmlns:a16="http://schemas.microsoft.com/office/drawing/2014/main" id="{B27C88EE-41BC-956E-FAAC-DAC9E7965A7C}"/>
              </a:ext>
            </a:extLst>
          </p:cNvPr>
          <p:cNvSpPr txBox="1"/>
          <p:nvPr/>
        </p:nvSpPr>
        <p:spPr>
          <a:xfrm>
            <a:off x="10690525" y="5262253"/>
            <a:ext cx="1292341" cy="369332"/>
          </a:xfrm>
          <a:prstGeom prst="rect">
            <a:avLst/>
          </a:prstGeom>
          <a:noFill/>
        </p:spPr>
        <p:txBody>
          <a:bodyPr wrap="none" rtlCol="1">
            <a:spAutoFit/>
          </a:bodyPr>
          <a:lstStyle/>
          <a:p>
            <a:r>
              <a:rPr lang="he-IL" dirty="0"/>
              <a:t>אחרי מחיקה</a:t>
            </a:r>
          </a:p>
        </p:txBody>
      </p:sp>
    </p:spTree>
    <p:extLst>
      <p:ext uri="{BB962C8B-B14F-4D97-AF65-F5344CB8AC3E}">
        <p14:creationId xmlns:p14="http://schemas.microsoft.com/office/powerpoint/2010/main" val="790926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139F78-A4D6-02FB-EAE9-9A47A1FFF61B}"/>
              </a:ext>
            </a:extLst>
          </p:cNvPr>
          <p:cNvSpPr>
            <a:spLocks noGrp="1"/>
          </p:cNvSpPr>
          <p:nvPr>
            <p:ph type="title"/>
          </p:nvPr>
        </p:nvSpPr>
        <p:spPr/>
        <p:txBody>
          <a:bodyPr/>
          <a:lstStyle/>
          <a:p>
            <a:pPr algn="ctr"/>
            <a:r>
              <a:rPr lang="he-IL" dirty="0">
                <a:solidFill>
                  <a:schemeClr val="tx2">
                    <a:lumMod val="60000"/>
                    <a:lumOff val="40000"/>
                  </a:schemeClr>
                </a:solidFill>
                <a:cs typeface="+mn-cs"/>
              </a:rPr>
              <a:t>שלב ד': ביצוע ופיתוח</a:t>
            </a:r>
            <a:endParaRPr lang="he-IL" dirty="0"/>
          </a:p>
        </p:txBody>
      </p:sp>
      <p:graphicFrame>
        <p:nvGraphicFramePr>
          <p:cNvPr id="4" name="מציין מיקום תוכן 3">
            <a:extLst>
              <a:ext uri="{FF2B5EF4-FFF2-40B4-BE49-F238E27FC236}">
                <a16:creationId xmlns:a16="http://schemas.microsoft.com/office/drawing/2014/main" id="{A0543CB4-62C4-39C6-EA1E-0CD6ACF922AC}"/>
              </a:ext>
            </a:extLst>
          </p:cNvPr>
          <p:cNvGraphicFramePr>
            <a:graphicFrameLocks noGrp="1"/>
          </p:cNvGraphicFramePr>
          <p:nvPr>
            <p:ph idx="1"/>
            <p:extLst>
              <p:ext uri="{D42A27DB-BD31-4B8C-83A1-F6EECF244321}">
                <p14:modId xmlns:p14="http://schemas.microsoft.com/office/powerpoint/2010/main" val="3297376353"/>
              </p:ext>
            </p:extLst>
          </p:nvPr>
        </p:nvGraphicFramePr>
        <p:xfrm>
          <a:off x="719125" y="2311529"/>
          <a:ext cx="10634675" cy="3861308"/>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3918857">
                  <a:extLst>
                    <a:ext uri="{9D8B030D-6E8A-4147-A177-3AD203B41FA5}">
                      <a16:colId xmlns:a16="http://schemas.microsoft.com/office/drawing/2014/main" val="2293940662"/>
                    </a:ext>
                  </a:extLst>
                </a:gridCol>
                <a:gridCol w="1545195">
                  <a:extLst>
                    <a:ext uri="{9D8B030D-6E8A-4147-A177-3AD203B41FA5}">
                      <a16:colId xmlns:a16="http://schemas.microsoft.com/office/drawing/2014/main" val="4252471547"/>
                    </a:ext>
                  </a:extLst>
                </a:gridCol>
                <a:gridCol w="877078">
                  <a:extLst>
                    <a:ext uri="{9D8B030D-6E8A-4147-A177-3AD203B41FA5}">
                      <a16:colId xmlns:a16="http://schemas.microsoft.com/office/drawing/2014/main" val="571557810"/>
                    </a:ext>
                  </a:extLst>
                </a:gridCol>
                <a:gridCol w="3899528">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he-IL" sz="2000" dirty="0"/>
                        <a:t>4</a:t>
                      </a:r>
                    </a:p>
                  </a:txBody>
                  <a:tcPr marT="50292" marB="50292"/>
                </a:tc>
                <a:tc>
                  <a:txBody>
                    <a:bodyPr/>
                    <a:lstStyle/>
                    <a:p>
                      <a:pPr rtl="1"/>
                      <a:r>
                        <a:rPr lang="he-IL" sz="1600" dirty="0"/>
                        <a:t>הוספת קורס חדש תוך כדי אפשור של צורות למידה שונות</a:t>
                      </a:r>
                    </a:p>
                  </a:txBody>
                  <a:tcPr marT="50292" marB="50292"/>
                </a:tc>
                <a:tc>
                  <a:txBody>
                    <a:bodyPr/>
                    <a:lstStyle/>
                    <a:p>
                      <a:pPr rtl="1"/>
                      <a:r>
                        <a:rPr lang="en-US" sz="2000" dirty="0"/>
                        <a:t>Angular</a:t>
                      </a:r>
                      <a:endParaRPr lang="he-IL" sz="2000" dirty="0"/>
                    </a:p>
                  </a:txBody>
                  <a:tcPr marT="50292" marB="50292"/>
                </a:tc>
                <a:tc>
                  <a:txBody>
                    <a:bodyPr/>
                    <a:lstStyle/>
                    <a:p>
                      <a:pPr rtl="1"/>
                      <a:r>
                        <a:rPr lang="en-US" sz="2000" dirty="0"/>
                        <a:t>TS</a:t>
                      </a:r>
                      <a:endParaRPr lang="he-IL" sz="2000" dirty="0"/>
                    </a:p>
                  </a:txBody>
                  <a:tcPr marT="50292" marB="50292"/>
                </a:tc>
                <a:tc>
                  <a:txBody>
                    <a:bodyPr/>
                    <a:lstStyle/>
                    <a:p>
                      <a:pPr marL="457200" indent="-457200" rtl="1">
                        <a:buAutoNum type="arabicPeriod"/>
                      </a:pPr>
                      <a:r>
                        <a:rPr lang="he-IL" sz="2000" dirty="0"/>
                        <a:t>יצרתי </a:t>
                      </a:r>
                      <a:r>
                        <a:rPr lang="he-IL" sz="2000" dirty="0" err="1"/>
                        <a:t>קומפוננטה</a:t>
                      </a:r>
                      <a:r>
                        <a:rPr lang="he-IL" sz="2000" dirty="0"/>
                        <a:t> חדשה ב </a:t>
                      </a:r>
                      <a:r>
                        <a:rPr lang="en-US" sz="2000" dirty="0"/>
                        <a:t>Angular</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השתמשתי בספריה קיימת - </a:t>
                      </a:r>
                      <a:r>
                        <a:rPr lang="en-US" sz="1800" b="0" kern="1200" dirty="0">
                          <a:solidFill>
                            <a:schemeClr val="dk1"/>
                          </a:solidFill>
                          <a:effectLst/>
                          <a:latin typeface="+mn-lt"/>
                          <a:ea typeface="+mn-ea"/>
                          <a:cs typeface="+mn-cs"/>
                        </a:rPr>
                        <a:t>@angular/material</a:t>
                      </a:r>
                      <a:r>
                        <a:rPr lang="he-IL" sz="1800" b="0" kern="1200" dirty="0">
                          <a:solidFill>
                            <a:schemeClr val="dk1"/>
                          </a:solidFill>
                          <a:effectLst/>
                          <a:latin typeface="+mn-lt"/>
                          <a:ea typeface="+mn-ea"/>
                          <a:cs typeface="+mn-cs"/>
                        </a:rPr>
                        <a:t> - </a:t>
                      </a:r>
                      <a:r>
                        <a:rPr lang="he-IL" sz="2000" dirty="0"/>
                        <a:t> לתצוגת אקורדיון</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תוכן האקורדיון משתנה בהתאם לבחירת ערך צורת הלמידה שבחר המשתמש בשלב הראשון של האקורדיון.</a:t>
                      </a:r>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השינויים הסופיים יופיעו בשקופיות הבאות.</a:t>
                      </a:r>
                    </a:p>
                  </a:txBody>
                  <a:tcPr marT="50292" marB="50292"/>
                </a:tc>
                <a:extLst>
                  <a:ext uri="{0D108BD9-81ED-4DB2-BD59-A6C34878D82A}">
                    <a16:rowId xmlns:a16="http://schemas.microsoft.com/office/drawing/2014/main" val="3737988478"/>
                  </a:ext>
                </a:extLst>
              </a:tr>
            </a:tbl>
          </a:graphicData>
        </a:graphic>
      </p:graphicFrame>
    </p:spTree>
    <p:extLst>
      <p:ext uri="{BB962C8B-B14F-4D97-AF65-F5344CB8AC3E}">
        <p14:creationId xmlns:p14="http://schemas.microsoft.com/office/powerpoint/2010/main" val="3850782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3BE16C-9485-6A74-0EC3-A953F428FCDA}"/>
              </a:ext>
            </a:extLst>
          </p:cNvPr>
          <p:cNvSpPr>
            <a:spLocks noGrp="1"/>
          </p:cNvSpPr>
          <p:nvPr>
            <p:ph type="title"/>
          </p:nvPr>
        </p:nvSpPr>
        <p:spPr/>
        <p:txBody>
          <a:bodyPr/>
          <a:lstStyle/>
          <a:p>
            <a:pPr algn="l"/>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18D8DF21-E7A0-0F17-8D74-B86A8F5304C5}"/>
              </a:ext>
            </a:extLst>
          </p:cNvPr>
          <p:cNvPicPr>
            <a:picLocks noChangeAspect="1"/>
          </p:cNvPicPr>
          <p:nvPr/>
        </p:nvPicPr>
        <p:blipFill>
          <a:blip r:embed="rId2"/>
          <a:stretch>
            <a:fillRect/>
          </a:stretch>
        </p:blipFill>
        <p:spPr>
          <a:xfrm>
            <a:off x="6245801" y="285920"/>
            <a:ext cx="6909535" cy="3447249"/>
          </a:xfrm>
          <a:prstGeom prst="rect">
            <a:avLst/>
          </a:prstGeom>
        </p:spPr>
      </p:pic>
      <p:sp>
        <p:nvSpPr>
          <p:cNvPr id="6" name="תיבת טקסט 5">
            <a:extLst>
              <a:ext uri="{FF2B5EF4-FFF2-40B4-BE49-F238E27FC236}">
                <a16:creationId xmlns:a16="http://schemas.microsoft.com/office/drawing/2014/main" id="{2AB0B1EC-914D-7D9B-8341-1EADDD8E2DE7}"/>
              </a:ext>
            </a:extLst>
          </p:cNvPr>
          <p:cNvSpPr txBox="1"/>
          <p:nvPr/>
        </p:nvSpPr>
        <p:spPr>
          <a:xfrm>
            <a:off x="636502" y="1585227"/>
            <a:ext cx="2090637" cy="369332"/>
          </a:xfrm>
          <a:prstGeom prst="rect">
            <a:avLst/>
          </a:prstGeom>
          <a:noFill/>
        </p:spPr>
        <p:txBody>
          <a:bodyPr wrap="none" rtlCol="1">
            <a:spAutoFit/>
          </a:bodyPr>
          <a:lstStyle/>
          <a:p>
            <a:r>
              <a:rPr lang="he-IL" dirty="0"/>
              <a:t>לפני לחיצה על "הבא"</a:t>
            </a:r>
          </a:p>
        </p:txBody>
      </p:sp>
      <p:pic>
        <p:nvPicPr>
          <p:cNvPr id="9" name="תמונה 8">
            <a:extLst>
              <a:ext uri="{FF2B5EF4-FFF2-40B4-BE49-F238E27FC236}">
                <a16:creationId xmlns:a16="http://schemas.microsoft.com/office/drawing/2014/main" id="{AFA719CC-B342-9CCA-E318-A8D7544D571E}"/>
              </a:ext>
            </a:extLst>
          </p:cNvPr>
          <p:cNvPicPr>
            <a:picLocks noChangeAspect="1"/>
          </p:cNvPicPr>
          <p:nvPr/>
        </p:nvPicPr>
        <p:blipFill>
          <a:blip r:embed="rId3"/>
          <a:stretch>
            <a:fillRect/>
          </a:stretch>
        </p:blipFill>
        <p:spPr>
          <a:xfrm>
            <a:off x="326571" y="1842745"/>
            <a:ext cx="4994988" cy="2809681"/>
          </a:xfrm>
          <a:prstGeom prst="rect">
            <a:avLst/>
          </a:prstGeom>
        </p:spPr>
      </p:pic>
      <p:pic>
        <p:nvPicPr>
          <p:cNvPr id="11" name="תמונה 10">
            <a:extLst>
              <a:ext uri="{FF2B5EF4-FFF2-40B4-BE49-F238E27FC236}">
                <a16:creationId xmlns:a16="http://schemas.microsoft.com/office/drawing/2014/main" id="{B88DDBCB-77C8-76C5-B7E3-292F23A6EB39}"/>
              </a:ext>
            </a:extLst>
          </p:cNvPr>
          <p:cNvPicPr>
            <a:picLocks noChangeAspect="1"/>
          </p:cNvPicPr>
          <p:nvPr/>
        </p:nvPicPr>
        <p:blipFill>
          <a:blip r:embed="rId4"/>
          <a:stretch>
            <a:fillRect/>
          </a:stretch>
        </p:blipFill>
        <p:spPr>
          <a:xfrm>
            <a:off x="6096000" y="3213113"/>
            <a:ext cx="6612294" cy="3397829"/>
          </a:xfrm>
          <a:prstGeom prst="rect">
            <a:avLst/>
          </a:prstGeom>
        </p:spPr>
      </p:pic>
      <p:sp>
        <p:nvSpPr>
          <p:cNvPr id="12" name="תיבת טקסט 11">
            <a:extLst>
              <a:ext uri="{FF2B5EF4-FFF2-40B4-BE49-F238E27FC236}">
                <a16:creationId xmlns:a16="http://schemas.microsoft.com/office/drawing/2014/main" id="{0DB1383B-46A9-9AE4-1019-BED0D10A76D6}"/>
              </a:ext>
            </a:extLst>
          </p:cNvPr>
          <p:cNvSpPr txBox="1"/>
          <p:nvPr/>
        </p:nvSpPr>
        <p:spPr>
          <a:xfrm>
            <a:off x="5139054" y="5797432"/>
            <a:ext cx="2645276" cy="646331"/>
          </a:xfrm>
          <a:prstGeom prst="rect">
            <a:avLst/>
          </a:prstGeom>
          <a:noFill/>
        </p:spPr>
        <p:txBody>
          <a:bodyPr wrap="none" rtlCol="1">
            <a:spAutoFit/>
          </a:bodyPr>
          <a:lstStyle/>
          <a:p>
            <a:r>
              <a:rPr lang="he-IL" dirty="0"/>
              <a:t>אחרי לחיצה על "הבא" </a:t>
            </a:r>
            <a:br>
              <a:rPr lang="en-US" dirty="0"/>
            </a:br>
            <a:r>
              <a:rPr lang="he-IL" dirty="0"/>
              <a:t>נפתח השלב הבא באקורדיון</a:t>
            </a:r>
          </a:p>
        </p:txBody>
      </p:sp>
      <p:pic>
        <p:nvPicPr>
          <p:cNvPr id="14" name="תמונה 13">
            <a:extLst>
              <a:ext uri="{FF2B5EF4-FFF2-40B4-BE49-F238E27FC236}">
                <a16:creationId xmlns:a16="http://schemas.microsoft.com/office/drawing/2014/main" id="{C94F384D-EC77-D30D-B86C-CCDBB6FFB16B}"/>
              </a:ext>
            </a:extLst>
          </p:cNvPr>
          <p:cNvPicPr>
            <a:picLocks noChangeAspect="1"/>
          </p:cNvPicPr>
          <p:nvPr/>
        </p:nvPicPr>
        <p:blipFill>
          <a:blip r:embed="rId5"/>
          <a:stretch>
            <a:fillRect/>
          </a:stretch>
        </p:blipFill>
        <p:spPr>
          <a:xfrm>
            <a:off x="74841" y="4317365"/>
            <a:ext cx="4289772" cy="2477363"/>
          </a:xfrm>
          <a:prstGeom prst="rect">
            <a:avLst/>
          </a:prstGeom>
        </p:spPr>
      </p:pic>
    </p:spTree>
    <p:extLst>
      <p:ext uri="{BB962C8B-B14F-4D97-AF65-F5344CB8AC3E}">
        <p14:creationId xmlns:p14="http://schemas.microsoft.com/office/powerpoint/2010/main" val="2142442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60F042-B1C9-24E8-5331-F656BC4CDDB0}"/>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7" name="תמונה 6">
            <a:extLst>
              <a:ext uri="{FF2B5EF4-FFF2-40B4-BE49-F238E27FC236}">
                <a16:creationId xmlns:a16="http://schemas.microsoft.com/office/drawing/2014/main" id="{26C9835F-93DB-F9DA-CEC0-B535B40C6ED5}"/>
              </a:ext>
            </a:extLst>
          </p:cNvPr>
          <p:cNvPicPr>
            <a:picLocks noChangeAspect="1"/>
          </p:cNvPicPr>
          <p:nvPr/>
        </p:nvPicPr>
        <p:blipFill>
          <a:blip r:embed="rId2"/>
          <a:stretch>
            <a:fillRect/>
          </a:stretch>
        </p:blipFill>
        <p:spPr>
          <a:xfrm>
            <a:off x="110778" y="3002865"/>
            <a:ext cx="7939248" cy="3696514"/>
          </a:xfrm>
          <a:prstGeom prst="rect">
            <a:avLst/>
          </a:prstGeom>
        </p:spPr>
      </p:pic>
      <p:sp>
        <p:nvSpPr>
          <p:cNvPr id="8" name="תיבת טקסט 7">
            <a:extLst>
              <a:ext uri="{FF2B5EF4-FFF2-40B4-BE49-F238E27FC236}">
                <a16:creationId xmlns:a16="http://schemas.microsoft.com/office/drawing/2014/main" id="{2FD9F1A9-DCA1-7C9C-F0A7-171A2DD1D069}"/>
              </a:ext>
            </a:extLst>
          </p:cNvPr>
          <p:cNvSpPr txBox="1"/>
          <p:nvPr/>
        </p:nvSpPr>
        <p:spPr>
          <a:xfrm>
            <a:off x="-74280" y="1820994"/>
            <a:ext cx="6170280" cy="923330"/>
          </a:xfrm>
          <a:prstGeom prst="rect">
            <a:avLst/>
          </a:prstGeom>
          <a:noFill/>
        </p:spPr>
        <p:txBody>
          <a:bodyPr wrap="none" rtlCol="1">
            <a:spAutoFit/>
          </a:bodyPr>
          <a:lstStyle/>
          <a:p>
            <a:r>
              <a:rPr lang="he-IL" dirty="0"/>
              <a:t>הקוד מזהה שהמשתמש דפדף לשלב של העלאת מסמכים, </a:t>
            </a:r>
            <a:br>
              <a:rPr lang="en-US" dirty="0"/>
            </a:br>
            <a:r>
              <a:rPr lang="he-IL" dirty="0"/>
              <a:t>ומאפשר העלאה רק לאחר בדיקת תקינות של </a:t>
            </a:r>
            <a:r>
              <a:rPr lang="he-IL" dirty="0" err="1"/>
              <a:t>הקלטים</a:t>
            </a:r>
            <a:r>
              <a:rPr lang="he-IL" dirty="0"/>
              <a:t> הקודמים, </a:t>
            </a:r>
            <a:br>
              <a:rPr lang="en-US" dirty="0"/>
            </a:br>
            <a:r>
              <a:rPr lang="he-IL" dirty="0"/>
              <a:t>וכן מאפשר הוספת קורס רק לאחר בדיקה שאין ערכים חסרים בטופס</a:t>
            </a:r>
          </a:p>
        </p:txBody>
      </p:sp>
      <p:pic>
        <p:nvPicPr>
          <p:cNvPr id="9" name="תמונה 8">
            <a:extLst>
              <a:ext uri="{FF2B5EF4-FFF2-40B4-BE49-F238E27FC236}">
                <a16:creationId xmlns:a16="http://schemas.microsoft.com/office/drawing/2014/main" id="{C4D18520-25F5-ECAD-07D0-AC9DE1C0EC31}"/>
              </a:ext>
            </a:extLst>
          </p:cNvPr>
          <p:cNvPicPr>
            <a:picLocks noChangeAspect="1"/>
          </p:cNvPicPr>
          <p:nvPr/>
        </p:nvPicPr>
        <p:blipFill>
          <a:blip r:embed="rId3"/>
          <a:stretch>
            <a:fillRect/>
          </a:stretch>
        </p:blipFill>
        <p:spPr>
          <a:xfrm>
            <a:off x="6372698" y="1238685"/>
            <a:ext cx="6165319" cy="3146811"/>
          </a:xfrm>
          <a:prstGeom prst="rect">
            <a:avLst/>
          </a:prstGeom>
        </p:spPr>
      </p:pic>
    </p:spTree>
    <p:extLst>
      <p:ext uri="{BB962C8B-B14F-4D97-AF65-F5344CB8AC3E}">
        <p14:creationId xmlns:p14="http://schemas.microsoft.com/office/powerpoint/2010/main" val="282604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32E61D-1C8A-46DF-AAB4-6B061F2CD69F}"/>
              </a:ext>
            </a:extLst>
          </p:cNvPr>
          <p:cNvSpPr>
            <a:spLocks noGrp="1"/>
          </p:cNvSpPr>
          <p:nvPr>
            <p:ph type="title"/>
          </p:nvPr>
        </p:nvSpPr>
        <p:spPr/>
        <p:txBody>
          <a:bodyPr/>
          <a:lstStyle/>
          <a:p>
            <a:r>
              <a:rPr lang="he-IL" dirty="0">
                <a:solidFill>
                  <a:schemeClr val="tx2">
                    <a:lumMod val="60000"/>
                    <a:lumOff val="40000"/>
                  </a:schemeClr>
                </a:solidFill>
                <a:cs typeface="+mn-cs"/>
              </a:rPr>
              <a:t>תוכן </a:t>
            </a:r>
            <a:r>
              <a:rPr lang="he-IL" dirty="0" err="1">
                <a:solidFill>
                  <a:schemeClr val="tx2">
                    <a:lumMod val="60000"/>
                    <a:lumOff val="40000"/>
                  </a:schemeClr>
                </a:solidFill>
                <a:cs typeface="+mn-cs"/>
              </a:rPr>
              <a:t>העיניינים</a:t>
            </a:r>
            <a:r>
              <a:rPr lang="he-IL" dirty="0">
                <a:solidFill>
                  <a:schemeClr val="tx2">
                    <a:lumMod val="60000"/>
                    <a:lumOff val="40000"/>
                  </a:schemeClr>
                </a:solidFill>
                <a:cs typeface="+mn-cs"/>
              </a:rPr>
              <a:t>:</a:t>
            </a:r>
          </a:p>
        </p:txBody>
      </p:sp>
      <p:sp>
        <p:nvSpPr>
          <p:cNvPr id="3" name="מציין מיקום תוכן 2">
            <a:extLst>
              <a:ext uri="{FF2B5EF4-FFF2-40B4-BE49-F238E27FC236}">
                <a16:creationId xmlns:a16="http://schemas.microsoft.com/office/drawing/2014/main" id="{B5785FC3-ABD8-2A3C-4E64-46554AEF0FAE}"/>
              </a:ext>
            </a:extLst>
          </p:cNvPr>
          <p:cNvSpPr>
            <a:spLocks noGrp="1"/>
          </p:cNvSpPr>
          <p:nvPr>
            <p:ph idx="1"/>
          </p:nvPr>
        </p:nvSpPr>
        <p:spPr/>
        <p:txBody>
          <a:bodyPr>
            <a:normAutofit fontScale="92500" lnSpcReduction="20000"/>
          </a:bodyPr>
          <a:lstStyle/>
          <a:p>
            <a:pPr marL="228600" lvl="0" indent="-273050" algn="r" rtl="1">
              <a:lnSpc>
                <a:spcPct val="90000"/>
              </a:lnSpc>
              <a:spcBef>
                <a:spcPts val="0"/>
              </a:spcBef>
              <a:spcAft>
                <a:spcPts val="0"/>
              </a:spcAft>
              <a:buSzPts val="1800"/>
              <a:buFont typeface="Gill Sans"/>
              <a:buAutoNum type="arabicPeriod"/>
            </a:pPr>
            <a:r>
              <a:rPr lang="iw-IL" sz="1600" dirty="0"/>
              <a:t>מבוא</a:t>
            </a:r>
            <a:endParaRPr lang="iw-IL" dirty="0"/>
          </a:p>
          <a:p>
            <a:pPr marL="228600" lvl="0" indent="-273050" algn="r" rtl="1">
              <a:lnSpc>
                <a:spcPct val="90000"/>
              </a:lnSpc>
              <a:spcBef>
                <a:spcPts val="1000"/>
              </a:spcBef>
              <a:spcAft>
                <a:spcPts val="0"/>
              </a:spcAft>
              <a:buSzPts val="1800"/>
              <a:buFont typeface="Gill Sans"/>
              <a:buAutoNum type="arabicPeriod"/>
            </a:pPr>
            <a:r>
              <a:rPr lang="iw-IL" sz="1600" dirty="0"/>
              <a:t>תיאור חברת </a:t>
            </a:r>
            <a:r>
              <a:rPr lang="en-US" sz="1600" dirty="0" err="1"/>
              <a:t>Diversitek</a:t>
            </a:r>
            <a:endParaRPr lang="en-US" sz="1600" dirty="0"/>
          </a:p>
          <a:p>
            <a:pPr marL="228600" lvl="0" indent="-273050" algn="r" rtl="1">
              <a:lnSpc>
                <a:spcPct val="90000"/>
              </a:lnSpc>
              <a:spcBef>
                <a:spcPts val="1000"/>
              </a:spcBef>
              <a:spcAft>
                <a:spcPts val="0"/>
              </a:spcAft>
              <a:buSzPts val="1800"/>
              <a:buFont typeface="Gill Sans"/>
              <a:buAutoNum type="arabicPeriod"/>
            </a:pPr>
            <a:r>
              <a:rPr lang="iw-IL" sz="1600" dirty="0"/>
              <a:t>תיאור הלקוח הסופי</a:t>
            </a:r>
            <a:r>
              <a:rPr lang="he-IL" sz="1600" dirty="0"/>
              <a:t> – הסמינר הישן</a:t>
            </a:r>
            <a:endParaRPr lang="iw-IL" dirty="0"/>
          </a:p>
          <a:p>
            <a:pPr marL="228600" lvl="0" indent="-273050" algn="r" rtl="1">
              <a:lnSpc>
                <a:spcPct val="90000"/>
              </a:lnSpc>
              <a:spcBef>
                <a:spcPts val="1000"/>
              </a:spcBef>
              <a:spcAft>
                <a:spcPts val="0"/>
              </a:spcAft>
              <a:buSzPts val="1800"/>
              <a:buFont typeface="Gill Sans"/>
              <a:buAutoNum type="arabicPeriod"/>
            </a:pPr>
            <a:r>
              <a:rPr lang="iw-IL" sz="1600" dirty="0"/>
              <a:t>תיאור הפרויקט</a:t>
            </a:r>
            <a:endParaRPr lang="iw-IL" dirty="0"/>
          </a:p>
          <a:p>
            <a:pPr marL="228600" lvl="0" indent="-273050" algn="r" rtl="1">
              <a:lnSpc>
                <a:spcPct val="90000"/>
              </a:lnSpc>
              <a:spcBef>
                <a:spcPts val="1000"/>
              </a:spcBef>
              <a:spcAft>
                <a:spcPts val="0"/>
              </a:spcAft>
              <a:buSzPts val="1800"/>
              <a:buFont typeface="Gill Sans"/>
              <a:buAutoNum type="arabicPeriod"/>
            </a:pPr>
            <a:r>
              <a:rPr lang="iw-IL" sz="1600" dirty="0"/>
              <a:t>מטרות הפרויקט</a:t>
            </a:r>
            <a:endParaRPr lang="iw-IL" dirty="0"/>
          </a:p>
          <a:p>
            <a:pPr marL="228600" lvl="0" indent="-273050" algn="r" rtl="1">
              <a:lnSpc>
                <a:spcPct val="90000"/>
              </a:lnSpc>
              <a:spcBef>
                <a:spcPts val="1000"/>
              </a:spcBef>
              <a:spcAft>
                <a:spcPts val="0"/>
              </a:spcAft>
              <a:buSzPts val="1800"/>
              <a:buFont typeface="Gill Sans"/>
              <a:buAutoNum type="arabicPeriod"/>
            </a:pPr>
            <a:r>
              <a:rPr lang="iw-IL" sz="1600" dirty="0"/>
              <a:t>תהליך העבודה</a:t>
            </a:r>
            <a:r>
              <a:rPr lang="he-IL" sz="1600" dirty="0"/>
              <a:t>:</a:t>
            </a:r>
          </a:p>
          <a:p>
            <a:pPr lvl="1" indent="-273050">
              <a:spcBef>
                <a:spcPts val="1000"/>
              </a:spcBef>
              <a:buSzPts val="1800"/>
              <a:buFont typeface="Gill Sans"/>
              <a:buAutoNum type="arabicPeriod"/>
            </a:pPr>
            <a:r>
              <a:rPr lang="he-IL" sz="1800" dirty="0"/>
              <a:t>שלב א: הכרת החברה והפרויקט.</a:t>
            </a:r>
          </a:p>
          <a:p>
            <a:pPr lvl="1" indent="-273050">
              <a:spcBef>
                <a:spcPts val="1000"/>
              </a:spcBef>
              <a:buSzPts val="1800"/>
              <a:buFont typeface="Gill Sans"/>
              <a:buAutoNum type="arabicPeriod"/>
            </a:pPr>
            <a:r>
              <a:rPr lang="he-IL" sz="1800" dirty="0"/>
              <a:t> שלב ב: </a:t>
            </a:r>
            <a:r>
              <a:rPr lang="he-IL" sz="1800" dirty="0" err="1"/>
              <a:t>איפיון</a:t>
            </a:r>
            <a:r>
              <a:rPr lang="he-IL" sz="1800" dirty="0"/>
              <a:t> ודרישות.</a:t>
            </a:r>
          </a:p>
          <a:p>
            <a:pPr lvl="1" indent="-273050">
              <a:spcBef>
                <a:spcPts val="1000"/>
              </a:spcBef>
              <a:buSzPts val="1800"/>
              <a:buFont typeface="Gill Sans"/>
              <a:buAutoNum type="arabicPeriod"/>
            </a:pPr>
            <a:r>
              <a:rPr lang="he-IL" sz="1800" dirty="0"/>
              <a:t> שלב ג: תכנון.</a:t>
            </a:r>
          </a:p>
          <a:p>
            <a:pPr lvl="1" indent="-273050">
              <a:spcBef>
                <a:spcPts val="1000"/>
              </a:spcBef>
              <a:buSzPts val="1800"/>
              <a:buFont typeface="Gill Sans"/>
              <a:buAutoNum type="arabicPeriod"/>
            </a:pPr>
            <a:r>
              <a:rPr lang="he-IL" sz="1800" dirty="0"/>
              <a:t> שלב ד: ביצוע ופיתוח.</a:t>
            </a:r>
          </a:p>
          <a:p>
            <a:pPr lvl="1" indent="-273050">
              <a:spcBef>
                <a:spcPts val="1000"/>
              </a:spcBef>
              <a:buSzPts val="1800"/>
              <a:buFont typeface="Gill Sans"/>
              <a:buAutoNum type="arabicPeriod"/>
            </a:pPr>
            <a:r>
              <a:rPr lang="he-IL" sz="1800" dirty="0"/>
              <a:t> שלב ה: בדיקות ואבטחת איכות.</a:t>
            </a:r>
          </a:p>
          <a:p>
            <a:pPr lvl="1" indent="-273050">
              <a:spcBef>
                <a:spcPts val="1000"/>
              </a:spcBef>
              <a:buSzPts val="1800"/>
              <a:buFont typeface="Gill Sans"/>
              <a:buAutoNum type="arabicPeriod"/>
            </a:pPr>
            <a:r>
              <a:rPr lang="he-IL" sz="1800" dirty="0"/>
              <a:t> שלב ו: הטמעה ותמיכה.</a:t>
            </a:r>
          </a:p>
          <a:p>
            <a:pPr indent="-273050">
              <a:buSzPts val="1800"/>
              <a:buFont typeface="Gill Sans"/>
              <a:buAutoNum type="arabicPeriod"/>
            </a:pPr>
            <a:r>
              <a:rPr lang="he-IL" sz="2200" dirty="0"/>
              <a:t>סיכום ומסקנות.</a:t>
            </a:r>
          </a:p>
          <a:p>
            <a:pPr indent="-273050">
              <a:buSzPts val="1800"/>
              <a:buFont typeface="Gill Sans"/>
              <a:buAutoNum type="arabicPeriod"/>
            </a:pPr>
            <a:r>
              <a:rPr lang="he-IL" sz="2200" dirty="0"/>
              <a:t>נספחים.</a:t>
            </a:r>
            <a:endParaRPr lang="iw-IL" sz="2200" dirty="0"/>
          </a:p>
          <a:p>
            <a:endParaRPr lang="he-IL" sz="1600" dirty="0"/>
          </a:p>
        </p:txBody>
      </p:sp>
    </p:spTree>
    <p:extLst>
      <p:ext uri="{BB962C8B-B14F-4D97-AF65-F5344CB8AC3E}">
        <p14:creationId xmlns:p14="http://schemas.microsoft.com/office/powerpoint/2010/main" val="2501110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0D214E-5F79-1418-8526-CDD1DCD87C18}"/>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F349C932-19BD-8E7F-9064-50A32A3EFE65}"/>
              </a:ext>
            </a:extLst>
          </p:cNvPr>
          <p:cNvPicPr>
            <a:picLocks noChangeAspect="1"/>
          </p:cNvPicPr>
          <p:nvPr/>
        </p:nvPicPr>
        <p:blipFill>
          <a:blip r:embed="rId2"/>
          <a:stretch>
            <a:fillRect/>
          </a:stretch>
        </p:blipFill>
        <p:spPr>
          <a:xfrm>
            <a:off x="417956" y="1690688"/>
            <a:ext cx="4861981" cy="5006774"/>
          </a:xfrm>
          <a:prstGeom prst="rect">
            <a:avLst/>
          </a:prstGeom>
        </p:spPr>
      </p:pic>
      <p:pic>
        <p:nvPicPr>
          <p:cNvPr id="7" name="תמונה 6">
            <a:extLst>
              <a:ext uri="{FF2B5EF4-FFF2-40B4-BE49-F238E27FC236}">
                <a16:creationId xmlns:a16="http://schemas.microsoft.com/office/drawing/2014/main" id="{5C1C4C24-FEEA-285C-2A84-20802512E386}"/>
              </a:ext>
            </a:extLst>
          </p:cNvPr>
          <p:cNvPicPr>
            <a:picLocks noChangeAspect="1"/>
          </p:cNvPicPr>
          <p:nvPr/>
        </p:nvPicPr>
        <p:blipFill>
          <a:blip r:embed="rId3"/>
          <a:stretch>
            <a:fillRect/>
          </a:stretch>
        </p:blipFill>
        <p:spPr>
          <a:xfrm>
            <a:off x="5056003" y="1610598"/>
            <a:ext cx="7135997" cy="3636803"/>
          </a:xfrm>
          <a:prstGeom prst="rect">
            <a:avLst/>
          </a:prstGeom>
        </p:spPr>
      </p:pic>
    </p:spTree>
    <p:extLst>
      <p:ext uri="{BB962C8B-B14F-4D97-AF65-F5344CB8AC3E}">
        <p14:creationId xmlns:p14="http://schemas.microsoft.com/office/powerpoint/2010/main" val="2550859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3D9575-F9A0-3AF6-C088-7D1D910DDAF8}"/>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5" name="תמונה 4">
            <a:extLst>
              <a:ext uri="{FF2B5EF4-FFF2-40B4-BE49-F238E27FC236}">
                <a16:creationId xmlns:a16="http://schemas.microsoft.com/office/drawing/2014/main" id="{365F60F4-8667-AFE4-3C54-87257F2F8B1D}"/>
              </a:ext>
            </a:extLst>
          </p:cNvPr>
          <p:cNvPicPr>
            <a:picLocks noChangeAspect="1"/>
          </p:cNvPicPr>
          <p:nvPr/>
        </p:nvPicPr>
        <p:blipFill>
          <a:blip r:embed="rId2"/>
          <a:stretch>
            <a:fillRect/>
          </a:stretch>
        </p:blipFill>
        <p:spPr>
          <a:xfrm>
            <a:off x="224395" y="1805395"/>
            <a:ext cx="3718882" cy="1828958"/>
          </a:xfrm>
          <a:prstGeom prst="rect">
            <a:avLst/>
          </a:prstGeom>
        </p:spPr>
      </p:pic>
      <p:pic>
        <p:nvPicPr>
          <p:cNvPr id="7" name="תמונה 6">
            <a:extLst>
              <a:ext uri="{FF2B5EF4-FFF2-40B4-BE49-F238E27FC236}">
                <a16:creationId xmlns:a16="http://schemas.microsoft.com/office/drawing/2014/main" id="{51FFB42A-710C-A43C-409D-35D5A47F8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642" y="3749060"/>
            <a:ext cx="5445966" cy="3063356"/>
          </a:xfrm>
          <a:prstGeom prst="rect">
            <a:avLst/>
          </a:prstGeom>
        </p:spPr>
      </p:pic>
      <p:pic>
        <p:nvPicPr>
          <p:cNvPr id="9" name="תמונה 8">
            <a:extLst>
              <a:ext uri="{FF2B5EF4-FFF2-40B4-BE49-F238E27FC236}">
                <a16:creationId xmlns:a16="http://schemas.microsoft.com/office/drawing/2014/main" id="{1FA1D0DE-1B61-1B17-C615-629798D8F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625" y="2295331"/>
            <a:ext cx="4279639" cy="2407297"/>
          </a:xfrm>
          <a:prstGeom prst="rect">
            <a:avLst/>
          </a:prstGeom>
        </p:spPr>
      </p:pic>
      <p:pic>
        <p:nvPicPr>
          <p:cNvPr id="11" name="תמונה 10">
            <a:extLst>
              <a:ext uri="{FF2B5EF4-FFF2-40B4-BE49-F238E27FC236}">
                <a16:creationId xmlns:a16="http://schemas.microsoft.com/office/drawing/2014/main" id="{4291FAEE-E1F5-E25E-39A9-6B2EB6D95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979" y="1594124"/>
            <a:ext cx="4512906" cy="2538510"/>
          </a:xfrm>
          <a:prstGeom prst="rect">
            <a:avLst/>
          </a:prstGeom>
        </p:spPr>
      </p:pic>
      <p:pic>
        <p:nvPicPr>
          <p:cNvPr id="13" name="תמונה 12">
            <a:extLst>
              <a:ext uri="{FF2B5EF4-FFF2-40B4-BE49-F238E27FC236}">
                <a16:creationId xmlns:a16="http://schemas.microsoft.com/office/drawing/2014/main" id="{08D6C304-63F3-68EF-96B4-5FB8918A2C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12" y="3749060"/>
            <a:ext cx="5031275" cy="2830092"/>
          </a:xfrm>
          <a:prstGeom prst="rect">
            <a:avLst/>
          </a:prstGeom>
        </p:spPr>
      </p:pic>
    </p:spTree>
    <p:extLst>
      <p:ext uri="{BB962C8B-B14F-4D97-AF65-F5344CB8AC3E}">
        <p14:creationId xmlns:p14="http://schemas.microsoft.com/office/powerpoint/2010/main" val="1839346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2551351327"/>
              </p:ext>
            </p:extLst>
          </p:nvPr>
        </p:nvGraphicFramePr>
        <p:xfrm>
          <a:off x="1183433" y="1527603"/>
          <a:ext cx="10634675" cy="5183632"/>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2849258">
                  <a:extLst>
                    <a:ext uri="{9D8B030D-6E8A-4147-A177-3AD203B41FA5}">
                      <a16:colId xmlns:a16="http://schemas.microsoft.com/office/drawing/2014/main" val="2293940662"/>
                    </a:ext>
                  </a:extLst>
                </a:gridCol>
                <a:gridCol w="2080727">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he-IL" sz="2000" dirty="0"/>
                        <a:t>5</a:t>
                      </a:r>
                    </a:p>
                  </a:txBody>
                  <a:tcPr marT="50292" marB="50292"/>
                </a:tc>
                <a:tc>
                  <a:txBody>
                    <a:bodyPr/>
                    <a:lstStyle/>
                    <a:p>
                      <a:pPr rtl="1"/>
                      <a:r>
                        <a:rPr lang="en-US" sz="1600" dirty="0"/>
                        <a:t>API </a:t>
                      </a:r>
                      <a:r>
                        <a:rPr lang="he-IL" sz="1600" dirty="0"/>
                        <a:t> שמטפל בישות </a:t>
                      </a:r>
                      <a:r>
                        <a:rPr lang="en-US" sz="1600" dirty="0"/>
                        <a:t>Class</a:t>
                      </a:r>
                      <a:endParaRPr lang="he-IL" sz="1600" dirty="0"/>
                    </a:p>
                  </a:txBody>
                  <a:tcPr marT="50292" marB="50292"/>
                </a:tc>
                <a:tc>
                  <a:txBody>
                    <a:bodyPr/>
                    <a:lstStyle/>
                    <a:p>
                      <a:pPr rtl="1"/>
                      <a:r>
                        <a:rPr lang="en-US" sz="2000" dirty="0"/>
                        <a:t> Spring Boot MS</a:t>
                      </a:r>
                      <a:endParaRPr lang="he-IL" sz="2000" dirty="0"/>
                    </a:p>
                  </a:txBody>
                  <a:tcPr marT="50292" marB="50292"/>
                </a:tc>
                <a:tc>
                  <a:txBody>
                    <a:bodyPr/>
                    <a:lstStyle/>
                    <a:p>
                      <a:pPr rtl="1"/>
                      <a:r>
                        <a:rPr lang="en-US" sz="2000" dirty="0"/>
                        <a:t>Java</a:t>
                      </a:r>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000" dirty="0"/>
                        <a:t>יצרתי </a:t>
                      </a:r>
                      <a:r>
                        <a:rPr lang="en-US" sz="2000" dirty="0"/>
                        <a:t>micro – service</a:t>
                      </a:r>
                      <a:r>
                        <a:rPr lang="he-IL" sz="2000" dirty="0"/>
                        <a:t> שחושף </a:t>
                      </a:r>
                      <a:r>
                        <a:rPr lang="en-US" sz="2000" dirty="0"/>
                        <a:t>APIs</a:t>
                      </a:r>
                      <a:r>
                        <a:rPr lang="he-IL" sz="2000" dirty="0"/>
                        <a:t> שמטפלים בישות </a:t>
                      </a:r>
                      <a:r>
                        <a:rPr lang="en-US" sz="2000" dirty="0"/>
                        <a:t>Class</a:t>
                      </a:r>
                      <a:r>
                        <a:rPr lang="he-IL" sz="2000" dirty="0"/>
                        <a:t> :</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GET </a:t>
                      </a:r>
                      <a:r>
                        <a:rPr lang="en-US" sz="2000" dirty="0" err="1"/>
                        <a:t>api</a:t>
                      </a:r>
                      <a:r>
                        <a:rPr lang="en-US" sz="2000" dirty="0"/>
                        <a:t>/classes/{</a:t>
                      </a:r>
                      <a:r>
                        <a:rPr lang="en-US" sz="2000" dirty="0" err="1"/>
                        <a:t>courseId</a:t>
                      </a:r>
                      <a:r>
                        <a:rPr lang="en-US" sz="2000" dirty="0"/>
                        <a:t>}</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POST </a:t>
                      </a:r>
                      <a:r>
                        <a:rPr lang="en-US" sz="2000" dirty="0" err="1"/>
                        <a:t>api</a:t>
                      </a:r>
                      <a:r>
                        <a:rPr lang="en-US" sz="2000" dirty="0"/>
                        <a:t>/classes @RequestBody - Class Entity</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PUT </a:t>
                      </a:r>
                      <a:r>
                        <a:rPr lang="en-US" sz="2000" dirty="0" err="1"/>
                        <a:t>api</a:t>
                      </a:r>
                      <a:r>
                        <a:rPr lang="en-US" sz="2000" dirty="0"/>
                        <a:t>/classes/{</a:t>
                      </a:r>
                      <a:r>
                        <a:rPr lang="en-US" sz="2000" dirty="0" err="1"/>
                        <a:t>ClassId</a:t>
                      </a:r>
                      <a:r>
                        <a:rPr lang="en-US" sz="2000" dirty="0"/>
                        <a:t>}</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DELETE </a:t>
                      </a:r>
                      <a:r>
                        <a:rPr lang="en-US" sz="2000" dirty="0" err="1"/>
                        <a:t>api</a:t>
                      </a:r>
                      <a:r>
                        <a:rPr lang="en-US" sz="2000" dirty="0"/>
                        <a:t>/classes/{</a:t>
                      </a:r>
                      <a:r>
                        <a:rPr lang="en-US" sz="2000" dirty="0" err="1"/>
                        <a:t>ClassId</a:t>
                      </a:r>
                      <a:r>
                        <a:rPr lang="en-US" sz="2000" dirty="0"/>
                        <a:t>}</a:t>
                      </a:r>
                      <a:br>
                        <a:rPr lang="en-US" sz="2000" dirty="0"/>
                      </a:br>
                      <a:r>
                        <a:rPr lang="he-IL" sz="2000" dirty="0"/>
                        <a:t>       </a:t>
                      </a:r>
                      <a:endParaRPr lang="en-US" sz="20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את ה </a:t>
                      </a:r>
                      <a:r>
                        <a:rPr lang="en-US" sz="2000" dirty="0"/>
                        <a:t>micro – service</a:t>
                      </a:r>
                      <a:r>
                        <a:rPr lang="he-IL" sz="2000" dirty="0"/>
                        <a:t> יצרתי ע"פ עקרונות טכנולוגיית </a:t>
                      </a:r>
                      <a:r>
                        <a:rPr lang="en-US" sz="2000" dirty="0"/>
                        <a:t>Spring Boot</a:t>
                      </a:r>
                      <a:r>
                        <a:rPr lang="he-IL" sz="2000" dirty="0"/>
                        <a:t>.</a:t>
                      </a:r>
                      <a:br>
                        <a:rPr lang="en-US" sz="2000" dirty="0"/>
                      </a:br>
                      <a:r>
                        <a:rPr lang="he-IL" sz="2000" dirty="0"/>
                        <a:t>כמו כן תחזקתי קובץ </a:t>
                      </a:r>
                      <a:r>
                        <a:rPr lang="en-US" sz="2000" dirty="0" err="1"/>
                        <a:t>yml</a:t>
                      </a:r>
                      <a:r>
                        <a:rPr lang="he-IL" sz="2000" dirty="0"/>
                        <a:t> בתוך הסרוויס שהכיל ערכי  קונפיגורציה שונים, כדי להקל על התחזוקה העתידית של המערכת בענן, </a:t>
                      </a:r>
                      <a:br>
                        <a:rPr lang="en-US" sz="2000" dirty="0"/>
                      </a:br>
                      <a:r>
                        <a:rPr lang="he-IL" sz="2000" dirty="0"/>
                        <a:t>לדוגמא: ערכי </a:t>
                      </a:r>
                      <a:r>
                        <a:rPr lang="en-US" sz="2000" dirty="0" err="1"/>
                        <a:t>url</a:t>
                      </a:r>
                      <a:r>
                        <a:rPr lang="he-IL" sz="2000" dirty="0"/>
                        <a:t> של </a:t>
                      </a:r>
                      <a:r>
                        <a:rPr lang="en-US" sz="2000" dirty="0" err="1"/>
                        <a:t>apis</a:t>
                      </a:r>
                      <a:r>
                        <a:rPr lang="he-IL" sz="2000" dirty="0"/>
                        <a:t> חיצוניים שונים.</a:t>
                      </a:r>
                    </a:p>
                  </a:txBody>
                  <a:tcPr marT="50292" marB="50292"/>
                </a:tc>
                <a:extLst>
                  <a:ext uri="{0D108BD9-81ED-4DB2-BD59-A6C34878D82A}">
                    <a16:rowId xmlns:a16="http://schemas.microsoft.com/office/drawing/2014/main" val="3737988478"/>
                  </a:ext>
                </a:extLst>
              </a:tr>
              <a:tr h="407924">
                <a:tc>
                  <a:txBody>
                    <a:bodyPr/>
                    <a:lstStyle/>
                    <a:p>
                      <a:pPr rtl="1"/>
                      <a:r>
                        <a:rPr lang="he-IL" sz="2000" dirty="0"/>
                        <a:t> </a:t>
                      </a:r>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Tree>
    <p:extLst>
      <p:ext uri="{BB962C8B-B14F-4D97-AF65-F5344CB8AC3E}">
        <p14:creationId xmlns:p14="http://schemas.microsoft.com/office/powerpoint/2010/main" val="2761681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4BB4AB-4C19-A322-DFD9-AD74FE0653E6}"/>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pic>
        <p:nvPicPr>
          <p:cNvPr id="9" name="תמונה 8">
            <a:extLst>
              <a:ext uri="{FF2B5EF4-FFF2-40B4-BE49-F238E27FC236}">
                <a16:creationId xmlns:a16="http://schemas.microsoft.com/office/drawing/2014/main" id="{6E1A50BE-DB21-B08B-D9B9-48C97336E76B}"/>
              </a:ext>
            </a:extLst>
          </p:cNvPr>
          <p:cNvPicPr>
            <a:picLocks noChangeAspect="1"/>
          </p:cNvPicPr>
          <p:nvPr/>
        </p:nvPicPr>
        <p:blipFill>
          <a:blip r:embed="rId2"/>
          <a:stretch>
            <a:fillRect/>
          </a:stretch>
        </p:blipFill>
        <p:spPr>
          <a:xfrm>
            <a:off x="75791" y="1027906"/>
            <a:ext cx="9434378" cy="6797629"/>
          </a:xfrm>
          <a:prstGeom prst="rect">
            <a:avLst/>
          </a:prstGeom>
        </p:spPr>
      </p:pic>
      <p:sp>
        <p:nvSpPr>
          <p:cNvPr id="10" name="תיבת טקסט 9">
            <a:extLst>
              <a:ext uri="{FF2B5EF4-FFF2-40B4-BE49-F238E27FC236}">
                <a16:creationId xmlns:a16="http://schemas.microsoft.com/office/drawing/2014/main" id="{9CF9280B-2069-7C89-AFBD-38FDAA2FA84E}"/>
              </a:ext>
            </a:extLst>
          </p:cNvPr>
          <p:cNvSpPr txBox="1"/>
          <p:nvPr/>
        </p:nvSpPr>
        <p:spPr>
          <a:xfrm>
            <a:off x="7635240" y="3429000"/>
            <a:ext cx="4160929" cy="646331"/>
          </a:xfrm>
          <a:prstGeom prst="rect">
            <a:avLst/>
          </a:prstGeom>
          <a:noFill/>
        </p:spPr>
        <p:txBody>
          <a:bodyPr wrap="square" rtlCol="1">
            <a:spAutoFit/>
          </a:bodyPr>
          <a:lstStyle/>
          <a:p>
            <a:r>
              <a:rPr lang="he-IL" dirty="0"/>
              <a:t>בקובץ זה אני חושפת את ה</a:t>
            </a:r>
            <a:r>
              <a:rPr lang="en-US" dirty="0"/>
              <a:t> service </a:t>
            </a:r>
            <a:r>
              <a:rPr lang="he-IL" dirty="0"/>
              <a:t>שלי ע"י </a:t>
            </a:r>
            <a:r>
              <a:rPr lang="en-US" dirty="0"/>
              <a:t>@RequestMapping,@GetMapping </a:t>
            </a:r>
            <a:r>
              <a:rPr lang="en-US" dirty="0" err="1"/>
              <a:t>etc</a:t>
            </a:r>
            <a:r>
              <a:rPr lang="he-IL" dirty="0"/>
              <a:t>.</a:t>
            </a:r>
          </a:p>
        </p:txBody>
      </p:sp>
    </p:spTree>
    <p:extLst>
      <p:ext uri="{BB962C8B-B14F-4D97-AF65-F5344CB8AC3E}">
        <p14:creationId xmlns:p14="http://schemas.microsoft.com/office/powerpoint/2010/main" val="942258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429F37-6BAA-65D2-17E9-16A14544B951}"/>
              </a:ext>
            </a:extLst>
          </p:cNvPr>
          <p:cNvSpPr>
            <a:spLocks noGrp="1"/>
          </p:cNvSpPr>
          <p:nvPr>
            <p:ph type="title"/>
          </p:nvPr>
        </p:nvSpPr>
        <p:spPr/>
        <p:txBody>
          <a:bodyPr/>
          <a:lstStyle/>
          <a:p>
            <a:pPr algn="ctr"/>
            <a:r>
              <a:rPr lang="he-IL" dirty="0">
                <a:solidFill>
                  <a:schemeClr val="tx2">
                    <a:lumMod val="60000"/>
                    <a:lumOff val="40000"/>
                  </a:schemeClr>
                </a:solidFill>
                <a:cs typeface="+mn-cs"/>
              </a:rPr>
              <a:t>צילומי מסך של המשימה</a:t>
            </a:r>
            <a:endParaRPr lang="he-IL" dirty="0"/>
          </a:p>
        </p:txBody>
      </p:sp>
      <p:sp>
        <p:nvSpPr>
          <p:cNvPr id="10" name="תיבת טקסט 9">
            <a:extLst>
              <a:ext uri="{FF2B5EF4-FFF2-40B4-BE49-F238E27FC236}">
                <a16:creationId xmlns:a16="http://schemas.microsoft.com/office/drawing/2014/main" id="{09585E0B-8567-534E-589D-87D4C4B6627B}"/>
              </a:ext>
            </a:extLst>
          </p:cNvPr>
          <p:cNvSpPr txBox="1"/>
          <p:nvPr/>
        </p:nvSpPr>
        <p:spPr>
          <a:xfrm>
            <a:off x="7856220" y="1915763"/>
            <a:ext cx="3246120" cy="2308324"/>
          </a:xfrm>
          <a:prstGeom prst="rect">
            <a:avLst/>
          </a:prstGeom>
          <a:noFill/>
        </p:spPr>
        <p:txBody>
          <a:bodyPr wrap="square" rtlCol="1">
            <a:spAutoFit/>
          </a:bodyPr>
          <a:lstStyle/>
          <a:p>
            <a:r>
              <a:rPr lang="he-IL" dirty="0"/>
              <a:t>בקובץ זה הצהרתי על העצמים שברצוני ש</a:t>
            </a:r>
            <a:r>
              <a:rPr lang="en-US" dirty="0"/>
              <a:t>spring</a:t>
            </a:r>
            <a:r>
              <a:rPr lang="he-IL" dirty="0"/>
              <a:t> תנהל - תיצור אותם (כמו </a:t>
            </a:r>
            <a:r>
              <a:rPr lang="en-US" dirty="0"/>
              <a:t> new </a:t>
            </a:r>
            <a:r>
              <a:rPr lang="he-IL" dirty="0"/>
              <a:t>) בתבנית נכונה כמו למשל : </a:t>
            </a:r>
            <a:r>
              <a:rPr lang="en-US" dirty="0"/>
              <a:t>singleton </a:t>
            </a:r>
            <a:r>
              <a:rPr lang="he-IL" dirty="0"/>
              <a:t> כאן – שהיא תבנית עיצוב לבנית עצם פעם אחת לאורך כל חיי </a:t>
            </a:r>
            <a:r>
              <a:rPr lang="he-IL" dirty="0" err="1"/>
              <a:t>התכנית</a:t>
            </a:r>
            <a:r>
              <a:rPr lang="he-IL" dirty="0"/>
              <a:t> או בכלל לא בהתאם לדרישה שעלתה מתוך הקוד.</a:t>
            </a:r>
          </a:p>
        </p:txBody>
      </p:sp>
      <p:pic>
        <p:nvPicPr>
          <p:cNvPr id="12" name="תמונה 11">
            <a:extLst>
              <a:ext uri="{FF2B5EF4-FFF2-40B4-BE49-F238E27FC236}">
                <a16:creationId xmlns:a16="http://schemas.microsoft.com/office/drawing/2014/main" id="{7223ED65-EC2E-73BA-599B-6C0363D8E3A3}"/>
              </a:ext>
            </a:extLst>
          </p:cNvPr>
          <p:cNvPicPr>
            <a:picLocks noChangeAspect="1"/>
          </p:cNvPicPr>
          <p:nvPr/>
        </p:nvPicPr>
        <p:blipFill>
          <a:blip r:embed="rId2"/>
          <a:stretch>
            <a:fillRect/>
          </a:stretch>
        </p:blipFill>
        <p:spPr>
          <a:xfrm>
            <a:off x="578844" y="1173655"/>
            <a:ext cx="6370872" cy="5311600"/>
          </a:xfrm>
          <a:prstGeom prst="rect">
            <a:avLst/>
          </a:prstGeom>
        </p:spPr>
      </p:pic>
    </p:spTree>
    <p:extLst>
      <p:ext uri="{BB962C8B-B14F-4D97-AF65-F5344CB8AC3E}">
        <p14:creationId xmlns:p14="http://schemas.microsoft.com/office/powerpoint/2010/main" val="3183402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1DF8A5-93C9-C95D-D5F7-6C5B2FBC10DD}"/>
              </a:ext>
            </a:extLst>
          </p:cNvPr>
          <p:cNvSpPr>
            <a:spLocks noGrp="1"/>
          </p:cNvSpPr>
          <p:nvPr>
            <p:ph type="title"/>
          </p:nvPr>
        </p:nvSpPr>
        <p:spPr/>
        <p:txBody>
          <a:bodyPr/>
          <a:lstStyle/>
          <a:p>
            <a:endParaRPr lang="he-IL" dirty="0"/>
          </a:p>
        </p:txBody>
      </p:sp>
      <p:pic>
        <p:nvPicPr>
          <p:cNvPr id="7" name="תמונה 6">
            <a:extLst>
              <a:ext uri="{FF2B5EF4-FFF2-40B4-BE49-F238E27FC236}">
                <a16:creationId xmlns:a16="http://schemas.microsoft.com/office/drawing/2014/main" id="{4F738B31-F98D-DAA8-2C50-B64673EBDE34}"/>
              </a:ext>
            </a:extLst>
          </p:cNvPr>
          <p:cNvPicPr>
            <a:picLocks noChangeAspect="1"/>
          </p:cNvPicPr>
          <p:nvPr/>
        </p:nvPicPr>
        <p:blipFill>
          <a:blip r:embed="rId2"/>
          <a:stretch>
            <a:fillRect/>
          </a:stretch>
        </p:blipFill>
        <p:spPr>
          <a:xfrm>
            <a:off x="132998" y="731318"/>
            <a:ext cx="8116003" cy="4663844"/>
          </a:xfrm>
          <a:prstGeom prst="rect">
            <a:avLst/>
          </a:prstGeom>
        </p:spPr>
      </p:pic>
      <p:sp>
        <p:nvSpPr>
          <p:cNvPr id="8" name="תיבת טקסט 7">
            <a:extLst>
              <a:ext uri="{FF2B5EF4-FFF2-40B4-BE49-F238E27FC236}">
                <a16:creationId xmlns:a16="http://schemas.microsoft.com/office/drawing/2014/main" id="{7C24EF36-26A3-2F46-ED91-FB3FA633DFAA}"/>
              </a:ext>
            </a:extLst>
          </p:cNvPr>
          <p:cNvSpPr txBox="1"/>
          <p:nvPr/>
        </p:nvSpPr>
        <p:spPr>
          <a:xfrm>
            <a:off x="8957661" y="2164080"/>
            <a:ext cx="2114199" cy="1477328"/>
          </a:xfrm>
          <a:prstGeom prst="rect">
            <a:avLst/>
          </a:prstGeom>
          <a:noFill/>
        </p:spPr>
        <p:txBody>
          <a:bodyPr wrap="square" rtlCol="1">
            <a:spAutoFit/>
          </a:bodyPr>
          <a:lstStyle/>
          <a:p>
            <a:r>
              <a:rPr lang="he-IL" dirty="0"/>
              <a:t>בקוד הנ"ל שאבתי את ערכי הניתובים של ה</a:t>
            </a:r>
            <a:r>
              <a:rPr lang="en-US" dirty="0"/>
              <a:t>APIs</a:t>
            </a:r>
            <a:r>
              <a:rPr lang="he-IL" dirty="0"/>
              <a:t> החיצוניים מתוך הקובץ </a:t>
            </a:r>
            <a:r>
              <a:rPr lang="en-US" dirty="0" err="1"/>
              <a:t>application.yml</a:t>
            </a:r>
            <a:endParaRPr lang="he-IL" dirty="0"/>
          </a:p>
        </p:txBody>
      </p:sp>
    </p:spTree>
    <p:extLst>
      <p:ext uri="{BB962C8B-B14F-4D97-AF65-F5344CB8AC3E}">
        <p14:creationId xmlns:p14="http://schemas.microsoft.com/office/powerpoint/2010/main" val="2114933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58542F-E3D9-7DD6-CBB7-AEAE750C4099}"/>
              </a:ext>
            </a:extLst>
          </p:cNvPr>
          <p:cNvSpPr>
            <a:spLocks noGrp="1"/>
          </p:cNvSpPr>
          <p:nvPr>
            <p:ph type="title"/>
          </p:nvPr>
        </p:nvSpPr>
        <p:spPr/>
        <p:txBody>
          <a:bodyPr/>
          <a:lstStyle/>
          <a:p>
            <a:endParaRPr lang="he-IL"/>
          </a:p>
        </p:txBody>
      </p:sp>
      <p:pic>
        <p:nvPicPr>
          <p:cNvPr id="5" name="תמונה 4">
            <a:extLst>
              <a:ext uri="{FF2B5EF4-FFF2-40B4-BE49-F238E27FC236}">
                <a16:creationId xmlns:a16="http://schemas.microsoft.com/office/drawing/2014/main" id="{B582D1D3-C649-90AC-A562-016810DACC94}"/>
              </a:ext>
            </a:extLst>
          </p:cNvPr>
          <p:cNvPicPr>
            <a:picLocks noChangeAspect="1"/>
          </p:cNvPicPr>
          <p:nvPr/>
        </p:nvPicPr>
        <p:blipFill>
          <a:blip r:embed="rId2"/>
          <a:stretch>
            <a:fillRect/>
          </a:stretch>
        </p:blipFill>
        <p:spPr>
          <a:xfrm>
            <a:off x="1028261" y="468373"/>
            <a:ext cx="10135478" cy="5921253"/>
          </a:xfrm>
          <a:prstGeom prst="rect">
            <a:avLst/>
          </a:prstGeom>
        </p:spPr>
      </p:pic>
      <p:sp>
        <p:nvSpPr>
          <p:cNvPr id="6" name="תיבת טקסט 5">
            <a:extLst>
              <a:ext uri="{FF2B5EF4-FFF2-40B4-BE49-F238E27FC236}">
                <a16:creationId xmlns:a16="http://schemas.microsoft.com/office/drawing/2014/main" id="{AFEF1CAA-ACEA-23F3-757F-89F259FFD90E}"/>
              </a:ext>
            </a:extLst>
          </p:cNvPr>
          <p:cNvSpPr txBox="1"/>
          <p:nvPr/>
        </p:nvSpPr>
        <p:spPr>
          <a:xfrm>
            <a:off x="10690860" y="2918460"/>
            <a:ext cx="2042160" cy="1477328"/>
          </a:xfrm>
          <a:prstGeom prst="rect">
            <a:avLst/>
          </a:prstGeom>
          <a:noFill/>
        </p:spPr>
        <p:txBody>
          <a:bodyPr wrap="square" rtlCol="1">
            <a:spAutoFit/>
          </a:bodyPr>
          <a:lstStyle/>
          <a:p>
            <a:r>
              <a:rPr lang="he-IL" dirty="0"/>
              <a:t>בקובץ זה ביצעתי את </a:t>
            </a:r>
            <a:r>
              <a:rPr lang="he-IL" dirty="0" err="1"/>
              <a:t>הלוגיקות</a:t>
            </a:r>
            <a:r>
              <a:rPr lang="he-IL" dirty="0"/>
              <a:t> העיקריות של ה</a:t>
            </a:r>
            <a:r>
              <a:rPr lang="en-US" dirty="0"/>
              <a:t>API</a:t>
            </a:r>
            <a:r>
              <a:rPr lang="he-IL" dirty="0"/>
              <a:t> ופניתי לקבל מידע מה</a:t>
            </a:r>
            <a:r>
              <a:rPr lang="en-US" dirty="0" err="1"/>
              <a:t>dbConnector</a:t>
            </a:r>
            <a:endParaRPr lang="he-IL" dirty="0"/>
          </a:p>
        </p:txBody>
      </p:sp>
    </p:spTree>
    <p:extLst>
      <p:ext uri="{BB962C8B-B14F-4D97-AF65-F5344CB8AC3E}">
        <p14:creationId xmlns:p14="http://schemas.microsoft.com/office/powerpoint/2010/main" val="3483806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667871-317B-CE76-554F-53E5B060E4BB}"/>
              </a:ext>
            </a:extLst>
          </p:cNvPr>
          <p:cNvSpPr>
            <a:spLocks noGrp="1"/>
          </p:cNvSpPr>
          <p:nvPr>
            <p:ph type="title"/>
          </p:nvPr>
        </p:nvSpPr>
        <p:spPr/>
        <p:txBody>
          <a:bodyPr/>
          <a:lstStyle/>
          <a:p>
            <a:endParaRPr lang="he-IL" dirty="0"/>
          </a:p>
        </p:txBody>
      </p:sp>
      <p:pic>
        <p:nvPicPr>
          <p:cNvPr id="5" name="תמונה 4">
            <a:extLst>
              <a:ext uri="{FF2B5EF4-FFF2-40B4-BE49-F238E27FC236}">
                <a16:creationId xmlns:a16="http://schemas.microsoft.com/office/drawing/2014/main" id="{950A760C-C434-709C-9067-8D73DA0DCDD9}"/>
              </a:ext>
            </a:extLst>
          </p:cNvPr>
          <p:cNvPicPr>
            <a:picLocks noChangeAspect="1"/>
          </p:cNvPicPr>
          <p:nvPr/>
        </p:nvPicPr>
        <p:blipFill>
          <a:blip r:embed="rId2"/>
          <a:stretch>
            <a:fillRect/>
          </a:stretch>
        </p:blipFill>
        <p:spPr>
          <a:xfrm>
            <a:off x="-2614060" y="1512305"/>
            <a:ext cx="9220999" cy="6119390"/>
          </a:xfrm>
          <a:prstGeom prst="rect">
            <a:avLst/>
          </a:prstGeom>
        </p:spPr>
      </p:pic>
      <p:sp>
        <p:nvSpPr>
          <p:cNvPr id="6" name="תיבת טקסט 5">
            <a:extLst>
              <a:ext uri="{FF2B5EF4-FFF2-40B4-BE49-F238E27FC236}">
                <a16:creationId xmlns:a16="http://schemas.microsoft.com/office/drawing/2014/main" id="{4D6F13C0-D012-1D05-0104-542488614FF5}"/>
              </a:ext>
            </a:extLst>
          </p:cNvPr>
          <p:cNvSpPr txBox="1"/>
          <p:nvPr/>
        </p:nvSpPr>
        <p:spPr>
          <a:xfrm>
            <a:off x="6797040" y="2692348"/>
            <a:ext cx="5052060" cy="2308324"/>
          </a:xfrm>
          <a:prstGeom prst="rect">
            <a:avLst/>
          </a:prstGeom>
          <a:noFill/>
        </p:spPr>
        <p:txBody>
          <a:bodyPr wrap="square" rtlCol="1">
            <a:spAutoFit/>
          </a:bodyPr>
          <a:lstStyle/>
          <a:p>
            <a:r>
              <a:rPr lang="he-IL" dirty="0"/>
              <a:t>המתודה `</a:t>
            </a:r>
            <a:r>
              <a:rPr lang="en-US" dirty="0"/>
              <a:t> </a:t>
            </a:r>
            <a:r>
              <a:rPr lang="en-US" dirty="0" err="1"/>
              <a:t>getUrlValueFromConfig</a:t>
            </a:r>
            <a:r>
              <a:rPr lang="en-US" dirty="0"/>
              <a:t>` </a:t>
            </a:r>
            <a:r>
              <a:rPr lang="he-IL" dirty="0"/>
              <a:t>משלבת כתובת בסיס ( יכול להיות כתובת למחשב הלוקאלי או לענן ) ונתיב, מחליפה מקומות שמורים באמצעות {</a:t>
            </a:r>
            <a:r>
              <a:rPr lang="en-US" dirty="0"/>
              <a:t>&lt;</a:t>
            </a:r>
            <a:r>
              <a:rPr lang="en-US" dirty="0" err="1"/>
              <a:t>paramName</a:t>
            </a:r>
            <a:r>
              <a:rPr lang="en-US" dirty="0"/>
              <a:t>&gt;</a:t>
            </a:r>
            <a:r>
              <a:rPr lang="he-IL" dirty="0"/>
              <a:t>}</a:t>
            </a:r>
            <a:r>
              <a:rPr lang="en-US" dirty="0"/>
              <a:t> </a:t>
            </a:r>
            <a:r>
              <a:rPr lang="he-IL" dirty="0"/>
              <a:t>בכתובת עם ערכים תואמים מרשימה, ומחזירה את הכתובת המעודכנת. היא עושה שימוש בביטויים רגולריים כדי למצוא את המקומות השמורים, ומשתמשת ב-`</a:t>
            </a:r>
            <a:r>
              <a:rPr lang="en-US" dirty="0" err="1"/>
              <a:t>StringBuffer</a:t>
            </a:r>
            <a:r>
              <a:rPr lang="en-US" dirty="0"/>
              <a:t>` </a:t>
            </a:r>
            <a:r>
              <a:rPr lang="he-IL" dirty="0"/>
              <a:t> כדי לבנות את מחרוזת הכתובת הסופית בצורה יעילה.</a:t>
            </a:r>
          </a:p>
        </p:txBody>
      </p:sp>
    </p:spTree>
    <p:extLst>
      <p:ext uri="{BB962C8B-B14F-4D97-AF65-F5344CB8AC3E}">
        <p14:creationId xmlns:p14="http://schemas.microsoft.com/office/powerpoint/2010/main" val="317256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62B5C3-6707-AF16-41B8-F50F4F48DC9F}"/>
              </a:ext>
            </a:extLst>
          </p:cNvPr>
          <p:cNvSpPr>
            <a:spLocks noGrp="1"/>
          </p:cNvSpPr>
          <p:nvPr>
            <p:ph type="title"/>
          </p:nvPr>
        </p:nvSpPr>
        <p:spPr/>
        <p:txBody>
          <a:bodyPr/>
          <a:lstStyle/>
          <a:p>
            <a:endParaRPr lang="he-IL"/>
          </a:p>
        </p:txBody>
      </p:sp>
      <p:pic>
        <p:nvPicPr>
          <p:cNvPr id="5" name="תמונה 4">
            <a:extLst>
              <a:ext uri="{FF2B5EF4-FFF2-40B4-BE49-F238E27FC236}">
                <a16:creationId xmlns:a16="http://schemas.microsoft.com/office/drawing/2014/main" id="{0DF958FC-D0D4-6328-C479-0BED345C3CEB}"/>
              </a:ext>
            </a:extLst>
          </p:cNvPr>
          <p:cNvPicPr>
            <a:picLocks noChangeAspect="1"/>
          </p:cNvPicPr>
          <p:nvPr/>
        </p:nvPicPr>
        <p:blipFill>
          <a:blip r:embed="rId2"/>
          <a:stretch>
            <a:fillRect/>
          </a:stretch>
        </p:blipFill>
        <p:spPr>
          <a:xfrm>
            <a:off x="4407960" y="1447602"/>
            <a:ext cx="4839119" cy="2682472"/>
          </a:xfrm>
          <a:prstGeom prst="rect">
            <a:avLst/>
          </a:prstGeom>
        </p:spPr>
      </p:pic>
      <p:pic>
        <p:nvPicPr>
          <p:cNvPr id="7" name="תמונה 6">
            <a:extLst>
              <a:ext uri="{FF2B5EF4-FFF2-40B4-BE49-F238E27FC236}">
                <a16:creationId xmlns:a16="http://schemas.microsoft.com/office/drawing/2014/main" id="{9D4FB60C-5EBD-71BD-AD5F-2CFDC6942E27}"/>
              </a:ext>
            </a:extLst>
          </p:cNvPr>
          <p:cNvPicPr>
            <a:picLocks noChangeAspect="1"/>
          </p:cNvPicPr>
          <p:nvPr/>
        </p:nvPicPr>
        <p:blipFill>
          <a:blip r:embed="rId3"/>
          <a:stretch>
            <a:fillRect/>
          </a:stretch>
        </p:blipFill>
        <p:spPr>
          <a:xfrm>
            <a:off x="110311" y="1447602"/>
            <a:ext cx="4122777" cy="4557155"/>
          </a:xfrm>
          <a:prstGeom prst="rect">
            <a:avLst/>
          </a:prstGeom>
        </p:spPr>
      </p:pic>
    </p:spTree>
    <p:extLst>
      <p:ext uri="{BB962C8B-B14F-4D97-AF65-F5344CB8AC3E}">
        <p14:creationId xmlns:p14="http://schemas.microsoft.com/office/powerpoint/2010/main" val="1574463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a:extLst>
              <a:ext uri="{FF2B5EF4-FFF2-40B4-BE49-F238E27FC236}">
                <a16:creationId xmlns:a16="http://schemas.microsoft.com/office/drawing/2014/main" id="{29FE1712-9E5A-E88F-5745-2A9B84D6F8F9}"/>
              </a:ext>
            </a:extLst>
          </p:cNvPr>
          <p:cNvGraphicFramePr>
            <a:graphicFrameLocks noGrp="1"/>
          </p:cNvGraphicFramePr>
          <p:nvPr>
            <p:ph idx="1"/>
            <p:extLst>
              <p:ext uri="{D42A27DB-BD31-4B8C-83A1-F6EECF244321}">
                <p14:modId xmlns:p14="http://schemas.microsoft.com/office/powerpoint/2010/main" val="1256108044"/>
              </p:ext>
            </p:extLst>
          </p:nvPr>
        </p:nvGraphicFramePr>
        <p:xfrm>
          <a:off x="1183433" y="1527603"/>
          <a:ext cx="10634675" cy="5183632"/>
        </p:xfrm>
        <a:graphic>
          <a:graphicData uri="http://schemas.openxmlformats.org/drawingml/2006/table">
            <a:tbl>
              <a:tblPr rtl="1" firstRow="1" bandRow="1">
                <a:tableStyleId>{1FECB4D8-DB02-4DC6-A0A2-4F2EBAE1DC90}</a:tableStyleId>
              </a:tblPr>
              <a:tblGrid>
                <a:gridCol w="394017">
                  <a:extLst>
                    <a:ext uri="{9D8B030D-6E8A-4147-A177-3AD203B41FA5}">
                      <a16:colId xmlns:a16="http://schemas.microsoft.com/office/drawing/2014/main" val="2055060790"/>
                    </a:ext>
                  </a:extLst>
                </a:gridCol>
                <a:gridCol w="2849258">
                  <a:extLst>
                    <a:ext uri="{9D8B030D-6E8A-4147-A177-3AD203B41FA5}">
                      <a16:colId xmlns:a16="http://schemas.microsoft.com/office/drawing/2014/main" val="2293940662"/>
                    </a:ext>
                  </a:extLst>
                </a:gridCol>
                <a:gridCol w="2080727">
                  <a:extLst>
                    <a:ext uri="{9D8B030D-6E8A-4147-A177-3AD203B41FA5}">
                      <a16:colId xmlns:a16="http://schemas.microsoft.com/office/drawing/2014/main" val="4252471547"/>
                    </a:ext>
                  </a:extLst>
                </a:gridCol>
                <a:gridCol w="886408">
                  <a:extLst>
                    <a:ext uri="{9D8B030D-6E8A-4147-A177-3AD203B41FA5}">
                      <a16:colId xmlns:a16="http://schemas.microsoft.com/office/drawing/2014/main" val="571557810"/>
                    </a:ext>
                  </a:extLst>
                </a:gridCol>
                <a:gridCol w="4424265">
                  <a:extLst>
                    <a:ext uri="{9D8B030D-6E8A-4147-A177-3AD203B41FA5}">
                      <a16:colId xmlns:a16="http://schemas.microsoft.com/office/drawing/2014/main" val="2534055599"/>
                    </a:ext>
                  </a:extLst>
                </a:gridCol>
              </a:tblGrid>
              <a:tr h="407924">
                <a:tc>
                  <a:txBody>
                    <a:bodyPr/>
                    <a:lstStyle/>
                    <a:p>
                      <a:pPr rtl="1"/>
                      <a:r>
                        <a:rPr lang="he-IL" sz="2000" dirty="0"/>
                        <a:t>#</a:t>
                      </a:r>
                    </a:p>
                  </a:txBody>
                  <a:tcPr marT="50292" marB="50292">
                    <a:solidFill>
                      <a:srgbClr val="14828F"/>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2000" dirty="0">
                          <a:solidFill>
                            <a:schemeClr val="bg1"/>
                          </a:solidFill>
                          <a:latin typeface="Arial"/>
                          <a:ea typeface="Arial"/>
                          <a:cs typeface="Arial"/>
                          <a:sym typeface="Arial"/>
                        </a:rPr>
                        <a:t>החלק הסופי במוצ</a:t>
                      </a:r>
                      <a:r>
                        <a:rPr lang="he-IL" sz="2000" dirty="0">
                          <a:solidFill>
                            <a:schemeClr val="bg1"/>
                          </a:solidFill>
                          <a:latin typeface="Arial"/>
                          <a:ea typeface="Arial"/>
                          <a:cs typeface="Arial"/>
                          <a:sym typeface="Arial"/>
                        </a:rPr>
                        <a:t>ר:</a:t>
                      </a:r>
                      <a:endParaRPr lang="iw-IL" sz="2000" dirty="0">
                        <a:solidFill>
                          <a:srgbClr val="000000"/>
                        </a:solidFill>
                        <a:latin typeface="Arial"/>
                        <a:ea typeface="Arial"/>
                        <a:cs typeface="Arial"/>
                        <a:sym typeface="Arial"/>
                      </a:endParaRPr>
                    </a:p>
                  </a:txBody>
                  <a:tcPr marT="50292" marB="50292">
                    <a:solidFill>
                      <a:srgbClr val="14828F"/>
                    </a:solidFill>
                  </a:tcPr>
                </a:tc>
                <a:tc>
                  <a:txBody>
                    <a:bodyPr/>
                    <a:lstStyle/>
                    <a:p>
                      <a:pPr rtl="1"/>
                      <a:r>
                        <a:rPr lang="he-IL" sz="2000" dirty="0">
                          <a:solidFill>
                            <a:schemeClr val="bg1"/>
                          </a:solidFill>
                        </a:rPr>
                        <a:t>הטכנולוגיה</a:t>
                      </a:r>
                    </a:p>
                  </a:txBody>
                  <a:tcPr marT="50292" marB="50292">
                    <a:solidFill>
                      <a:srgbClr val="14828F"/>
                    </a:solidFill>
                  </a:tcPr>
                </a:tc>
                <a:tc>
                  <a:txBody>
                    <a:bodyPr/>
                    <a:lstStyle/>
                    <a:p>
                      <a:pPr rtl="1"/>
                      <a:r>
                        <a:rPr lang="he-IL" sz="2000" dirty="0"/>
                        <a:t>השפה</a:t>
                      </a:r>
                    </a:p>
                  </a:txBody>
                  <a:tcPr marT="50292" marB="50292">
                    <a:solidFill>
                      <a:srgbClr val="14828F"/>
                    </a:solidFill>
                  </a:tcPr>
                </a:tc>
                <a:tc>
                  <a:txBody>
                    <a:bodyPr/>
                    <a:lstStyle/>
                    <a:p>
                      <a:pPr rtl="1"/>
                      <a:r>
                        <a:rPr lang="he-IL" sz="2000" dirty="0"/>
                        <a:t>תיאור המשימה</a:t>
                      </a:r>
                    </a:p>
                  </a:txBody>
                  <a:tcPr marT="50292" marB="50292">
                    <a:solidFill>
                      <a:srgbClr val="14828F"/>
                    </a:solidFill>
                  </a:tcPr>
                </a:tc>
                <a:extLst>
                  <a:ext uri="{0D108BD9-81ED-4DB2-BD59-A6C34878D82A}">
                    <a16:rowId xmlns:a16="http://schemas.microsoft.com/office/drawing/2014/main" val="2084752707"/>
                  </a:ext>
                </a:extLst>
              </a:tr>
              <a:tr h="407924">
                <a:tc>
                  <a:txBody>
                    <a:bodyPr/>
                    <a:lstStyle/>
                    <a:p>
                      <a:pPr rtl="1"/>
                      <a:r>
                        <a:rPr lang="he-IL" sz="2000" dirty="0"/>
                        <a:t>6</a:t>
                      </a:r>
                    </a:p>
                  </a:txBody>
                  <a:tcPr marT="50292" marB="50292"/>
                </a:tc>
                <a:tc>
                  <a:txBody>
                    <a:bodyPr/>
                    <a:lstStyle/>
                    <a:p>
                      <a:pPr rtl="1"/>
                      <a:r>
                        <a:rPr lang="en-US" sz="1600" dirty="0"/>
                        <a:t>API </a:t>
                      </a:r>
                      <a:r>
                        <a:rPr lang="he-IL" sz="1600" dirty="0"/>
                        <a:t> שמטפל בישות </a:t>
                      </a:r>
                      <a:r>
                        <a:rPr lang="en-US" sz="1600" dirty="0"/>
                        <a:t>Student</a:t>
                      </a:r>
                      <a:endParaRPr lang="he-IL" sz="1600" dirty="0"/>
                    </a:p>
                  </a:txBody>
                  <a:tcPr marT="50292" marB="50292"/>
                </a:tc>
                <a:tc>
                  <a:txBody>
                    <a:bodyPr/>
                    <a:lstStyle/>
                    <a:p>
                      <a:pPr rtl="1"/>
                      <a:r>
                        <a:rPr lang="en-US" sz="2000" dirty="0"/>
                        <a:t> Spring Boot MS</a:t>
                      </a:r>
                      <a:endParaRPr lang="he-IL" sz="2000" dirty="0"/>
                    </a:p>
                  </a:txBody>
                  <a:tcPr marT="50292" marB="50292"/>
                </a:tc>
                <a:tc>
                  <a:txBody>
                    <a:bodyPr/>
                    <a:lstStyle/>
                    <a:p>
                      <a:pPr rtl="1"/>
                      <a:r>
                        <a:rPr lang="en-US" sz="2000" dirty="0"/>
                        <a:t>Java</a:t>
                      </a:r>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000" dirty="0"/>
                        <a:t>יצרתי </a:t>
                      </a:r>
                      <a:r>
                        <a:rPr lang="en-US" sz="2000" dirty="0"/>
                        <a:t>micro – service</a:t>
                      </a:r>
                      <a:r>
                        <a:rPr lang="he-IL" sz="2000" dirty="0"/>
                        <a:t> שחושף </a:t>
                      </a:r>
                      <a:r>
                        <a:rPr lang="en-US" sz="2000" dirty="0"/>
                        <a:t>APIs</a:t>
                      </a:r>
                      <a:r>
                        <a:rPr lang="he-IL" sz="2000" dirty="0"/>
                        <a:t> שמטפלים בישות </a:t>
                      </a:r>
                      <a:r>
                        <a:rPr lang="en-US" sz="2000" dirty="0"/>
                        <a:t>Student</a:t>
                      </a:r>
                      <a:r>
                        <a:rPr lang="he-IL" sz="2000" dirty="0"/>
                        <a:t> :</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GET </a:t>
                      </a:r>
                      <a:r>
                        <a:rPr lang="en-US" sz="2000" dirty="0" err="1"/>
                        <a:t>api</a:t>
                      </a:r>
                      <a:r>
                        <a:rPr lang="en-US" sz="2000" dirty="0"/>
                        <a:t>/students/{</a:t>
                      </a:r>
                      <a:r>
                        <a:rPr lang="en-US" sz="2000" dirty="0" err="1"/>
                        <a:t>courseId</a:t>
                      </a:r>
                      <a:r>
                        <a:rPr lang="en-US" sz="2000" dirty="0"/>
                        <a:t>}</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POST </a:t>
                      </a:r>
                      <a:r>
                        <a:rPr lang="en-US" sz="2000" dirty="0" err="1"/>
                        <a:t>api</a:t>
                      </a:r>
                      <a:r>
                        <a:rPr lang="en-US" sz="2000" dirty="0"/>
                        <a:t>/classes @RequestBody - Class Entity</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PUT </a:t>
                      </a:r>
                      <a:r>
                        <a:rPr lang="en-US" sz="2000" dirty="0" err="1"/>
                        <a:t>api</a:t>
                      </a:r>
                      <a:r>
                        <a:rPr lang="en-US" sz="2000" dirty="0"/>
                        <a:t>/classes/{</a:t>
                      </a:r>
                      <a:r>
                        <a:rPr lang="en-US" sz="2000" dirty="0" err="1"/>
                        <a:t>ClassId</a:t>
                      </a:r>
                      <a:r>
                        <a:rPr lang="en-US" sz="2000" dirty="0"/>
                        <a:t>}</a:t>
                      </a:r>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DELETE </a:t>
                      </a:r>
                      <a:r>
                        <a:rPr lang="en-US" sz="2000" dirty="0" err="1"/>
                        <a:t>api</a:t>
                      </a:r>
                      <a:r>
                        <a:rPr lang="en-US" sz="2000" dirty="0"/>
                        <a:t>/classes/{</a:t>
                      </a:r>
                      <a:r>
                        <a:rPr lang="en-US" sz="2000" dirty="0" err="1"/>
                        <a:t>ClassId</a:t>
                      </a:r>
                      <a:r>
                        <a:rPr lang="en-US" sz="2000" dirty="0"/>
                        <a:t>}</a:t>
                      </a:r>
                      <a:br>
                        <a:rPr lang="en-US" sz="2000" dirty="0"/>
                      </a:br>
                      <a:r>
                        <a:rPr lang="he-IL" sz="2000" dirty="0"/>
                        <a:t>       </a:t>
                      </a:r>
                      <a:endParaRPr lang="en-US" sz="20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את ה </a:t>
                      </a:r>
                      <a:r>
                        <a:rPr lang="en-US" sz="2000" dirty="0"/>
                        <a:t>micro – service</a:t>
                      </a:r>
                      <a:r>
                        <a:rPr lang="he-IL" sz="2000" dirty="0"/>
                        <a:t> יצרתי ע"פ עקרונות טכנולוגיית </a:t>
                      </a:r>
                      <a:r>
                        <a:rPr lang="en-US" sz="2000" dirty="0"/>
                        <a:t>Spring Boot</a:t>
                      </a:r>
                      <a:r>
                        <a:rPr lang="he-IL" sz="2000" dirty="0"/>
                        <a:t>.</a:t>
                      </a:r>
                      <a:br>
                        <a:rPr lang="en-US" sz="2000" dirty="0"/>
                      </a:br>
                      <a:r>
                        <a:rPr lang="he-IL" sz="2000" dirty="0"/>
                        <a:t>כמו כן תחזקתי קובץ </a:t>
                      </a:r>
                      <a:r>
                        <a:rPr lang="en-US" sz="2000" dirty="0" err="1"/>
                        <a:t>yml</a:t>
                      </a:r>
                      <a:r>
                        <a:rPr lang="he-IL" sz="2000" dirty="0"/>
                        <a:t> בתוך הסרוויס שהכיל ערכי  קונפיגורציה שונים, כדי להקל על התחזוקה העתידית של המערכת בענן, </a:t>
                      </a:r>
                      <a:br>
                        <a:rPr lang="en-US" sz="2000" dirty="0"/>
                      </a:br>
                      <a:r>
                        <a:rPr lang="he-IL" sz="2000" dirty="0"/>
                        <a:t>לדוגמא: ערכי </a:t>
                      </a:r>
                      <a:r>
                        <a:rPr lang="en-US" sz="2000" dirty="0" err="1"/>
                        <a:t>url</a:t>
                      </a:r>
                      <a:r>
                        <a:rPr lang="he-IL" sz="2000" dirty="0"/>
                        <a:t> של </a:t>
                      </a:r>
                      <a:r>
                        <a:rPr lang="en-US" sz="2000" dirty="0" err="1"/>
                        <a:t>apis</a:t>
                      </a:r>
                      <a:r>
                        <a:rPr lang="he-IL" sz="2000" dirty="0"/>
                        <a:t> חיצוניים שונים.</a:t>
                      </a:r>
                    </a:p>
                  </a:txBody>
                  <a:tcPr marT="50292" marB="50292"/>
                </a:tc>
                <a:extLst>
                  <a:ext uri="{0D108BD9-81ED-4DB2-BD59-A6C34878D82A}">
                    <a16:rowId xmlns:a16="http://schemas.microsoft.com/office/drawing/2014/main" val="3737988478"/>
                  </a:ext>
                </a:extLst>
              </a:tr>
              <a:tr h="407924">
                <a:tc>
                  <a:txBody>
                    <a:bodyPr/>
                    <a:lstStyle/>
                    <a:p>
                      <a:pPr rtl="1"/>
                      <a:r>
                        <a:rPr lang="he-IL" sz="2000" dirty="0"/>
                        <a:t> </a:t>
                      </a:r>
                    </a:p>
                  </a:txBody>
                  <a:tcPr marT="50292" marB="50292"/>
                </a:tc>
                <a:tc>
                  <a:txBody>
                    <a:bodyPr/>
                    <a:lstStyle/>
                    <a:p>
                      <a:pPr rtl="1"/>
                      <a:endParaRPr lang="he-IL" sz="1600" dirty="0"/>
                    </a:p>
                  </a:txBody>
                  <a:tcPr marT="50292" marB="50292"/>
                </a:tc>
                <a:tc>
                  <a:txBody>
                    <a:bodyPr/>
                    <a:lstStyle/>
                    <a:p>
                      <a:pPr rtl="1"/>
                      <a:endParaRPr lang="he-IL" sz="2000" dirty="0"/>
                    </a:p>
                  </a:txBody>
                  <a:tcPr marT="50292" marB="50292"/>
                </a:tc>
                <a:tc>
                  <a:txBody>
                    <a:bodyPr/>
                    <a:lstStyle/>
                    <a:p>
                      <a:pPr rtl="1"/>
                      <a:endParaRPr lang="he-IL" sz="2000" dirty="0"/>
                    </a:p>
                  </a:txBody>
                  <a:tcPr marT="50292" marB="50292"/>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txBody>
                  <a:tcPr marT="50292" marB="50292"/>
                </a:tc>
                <a:extLst>
                  <a:ext uri="{0D108BD9-81ED-4DB2-BD59-A6C34878D82A}">
                    <a16:rowId xmlns:a16="http://schemas.microsoft.com/office/drawing/2014/main" val="616851175"/>
                  </a:ext>
                </a:extLst>
              </a:tr>
            </a:tbl>
          </a:graphicData>
        </a:graphic>
      </p:graphicFrame>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838200" y="365125"/>
            <a:ext cx="10515600" cy="1325563"/>
          </a:xfrm>
        </p:spPr>
        <p:txBody>
          <a:bodyPr>
            <a:normAutofit/>
          </a:bodyPr>
          <a:lstStyle/>
          <a:p>
            <a:pPr algn="ctr"/>
            <a:r>
              <a:rPr lang="he-IL" dirty="0">
                <a:solidFill>
                  <a:schemeClr val="tx2">
                    <a:lumMod val="60000"/>
                    <a:lumOff val="40000"/>
                  </a:schemeClr>
                </a:solidFill>
                <a:cs typeface="+mn-cs"/>
              </a:rPr>
              <a:t>שלב ד': ביצוע ופיתוח</a:t>
            </a:r>
            <a:endParaRPr lang="he-IL" dirty="0"/>
          </a:p>
        </p:txBody>
      </p:sp>
    </p:spTree>
    <p:extLst>
      <p:ext uri="{BB962C8B-B14F-4D97-AF65-F5344CB8AC3E}">
        <p14:creationId xmlns:p14="http://schemas.microsoft.com/office/powerpoint/2010/main" val="211565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5B3143-EDDE-83FF-646B-035DE397FAC9}"/>
              </a:ext>
            </a:extLst>
          </p:cNvPr>
          <p:cNvSpPr>
            <a:spLocks noGrp="1"/>
          </p:cNvSpPr>
          <p:nvPr>
            <p:ph type="title"/>
          </p:nvPr>
        </p:nvSpPr>
        <p:spPr/>
        <p:txBody>
          <a:bodyPr/>
          <a:lstStyle/>
          <a:p>
            <a:r>
              <a:rPr lang="he-IL" dirty="0">
                <a:solidFill>
                  <a:schemeClr val="tx2">
                    <a:lumMod val="60000"/>
                    <a:lumOff val="40000"/>
                  </a:schemeClr>
                </a:solidFill>
                <a:cs typeface="+mn-cs"/>
              </a:rPr>
              <a:t>מבוא:</a:t>
            </a:r>
          </a:p>
        </p:txBody>
      </p:sp>
      <p:sp>
        <p:nvSpPr>
          <p:cNvPr id="3" name="מציין מיקום תוכן 2">
            <a:extLst>
              <a:ext uri="{FF2B5EF4-FFF2-40B4-BE49-F238E27FC236}">
                <a16:creationId xmlns:a16="http://schemas.microsoft.com/office/drawing/2014/main" id="{219B273A-FFB2-FE05-5E6E-F288AC18DDDC}"/>
              </a:ext>
            </a:extLst>
          </p:cNvPr>
          <p:cNvSpPr>
            <a:spLocks noGrp="1"/>
          </p:cNvSpPr>
          <p:nvPr>
            <p:ph idx="1"/>
          </p:nvPr>
        </p:nvSpPr>
        <p:spPr>
          <a:xfrm>
            <a:off x="940836" y="1340433"/>
            <a:ext cx="10515600" cy="4351338"/>
          </a:xfrm>
        </p:spPr>
        <p:txBody>
          <a:bodyPr>
            <a:noAutofit/>
          </a:bodyPr>
          <a:lstStyle/>
          <a:p>
            <a:pPr marL="0" marR="0" lvl="0" indent="0" rtl="1">
              <a:lnSpc>
                <a:spcPct val="100000"/>
              </a:lnSpc>
              <a:spcBef>
                <a:spcPts val="0"/>
              </a:spcBef>
              <a:spcAft>
                <a:spcPts val="0"/>
              </a:spcAft>
              <a:buClr>
                <a:schemeClr val="lt1"/>
              </a:buClr>
              <a:buSzPts val="1100"/>
              <a:buNone/>
            </a:pPr>
            <a:r>
              <a:rPr lang="iw-IL" sz="2200" b="1" dirty="0">
                <a:latin typeface="Arial"/>
                <a:ea typeface="Arial"/>
                <a:cs typeface="Arial"/>
                <a:sym typeface="Arial"/>
              </a:rPr>
              <a:t>תי</a:t>
            </a:r>
            <a:r>
              <a:rPr lang="iw-IL" sz="2200" b="1" i="0" u="none" strike="noStrike" cap="none" dirty="0">
                <a:latin typeface="Arial"/>
                <a:ea typeface="Arial"/>
                <a:cs typeface="Arial"/>
                <a:sym typeface="Arial"/>
              </a:rPr>
              <a:t>אור כללי של הפרויקט:  </a:t>
            </a:r>
            <a:r>
              <a:rPr lang="iw-IL" sz="2200" dirty="0">
                <a:latin typeface="Arial"/>
                <a:ea typeface="Arial"/>
                <a:cs typeface="Arial"/>
                <a:sym typeface="Arial"/>
              </a:rPr>
              <a:t>אתר לניהול האגף האדמיניסטרטיבי של המכון</a:t>
            </a:r>
            <a:r>
              <a:rPr lang="iw-IL" sz="2200" b="0" i="0" u="none" strike="noStrike" cap="none" dirty="0">
                <a:latin typeface="Arial"/>
                <a:ea typeface="Arial"/>
                <a:cs typeface="Arial"/>
                <a:sym typeface="Arial"/>
              </a:rPr>
              <a:t>.</a:t>
            </a:r>
          </a:p>
          <a:p>
            <a:pPr marL="0" marR="0" lvl="0" indent="0" rtl="1">
              <a:lnSpc>
                <a:spcPct val="100000"/>
              </a:lnSpc>
              <a:spcBef>
                <a:spcPts val="0"/>
              </a:spcBef>
              <a:spcAft>
                <a:spcPts val="0"/>
              </a:spcAft>
              <a:buClr>
                <a:schemeClr val="lt1"/>
              </a:buClr>
              <a:buSzPts val="1100"/>
              <a:buNone/>
            </a:pPr>
            <a:endParaRPr lang="he-IL" sz="2200" dirty="0">
              <a:latin typeface="Arial"/>
              <a:ea typeface="Arial"/>
              <a:cs typeface="Arial"/>
              <a:sym typeface="Arial"/>
            </a:endParaRPr>
          </a:p>
          <a:p>
            <a:pPr marL="0" marR="0" lvl="0" indent="0" rtl="1">
              <a:lnSpc>
                <a:spcPct val="100000"/>
              </a:lnSpc>
              <a:spcBef>
                <a:spcPts val="0"/>
              </a:spcBef>
              <a:spcAft>
                <a:spcPts val="0"/>
              </a:spcAft>
              <a:buClr>
                <a:schemeClr val="lt1"/>
              </a:buClr>
              <a:buSzPts val="1100"/>
              <a:buNone/>
            </a:pPr>
            <a:r>
              <a:rPr lang="iw-IL" sz="2200" dirty="0">
                <a:latin typeface="Arial"/>
                <a:ea typeface="Arial"/>
                <a:cs typeface="Arial"/>
                <a:sym typeface="Arial"/>
              </a:rPr>
              <a:t>כיום בית העסק מתנהל באמצעות קבצי .</a:t>
            </a:r>
            <a:r>
              <a:rPr lang="en-US" sz="2200" dirty="0">
                <a:latin typeface="Arial"/>
                <a:ea typeface="Arial"/>
                <a:cs typeface="Arial"/>
                <a:sym typeface="Arial"/>
              </a:rPr>
              <a:t>excel </a:t>
            </a:r>
            <a:r>
              <a:rPr lang="iw-IL" sz="2200" dirty="0">
                <a:latin typeface="Arial"/>
                <a:ea typeface="Arial"/>
                <a:cs typeface="Arial"/>
                <a:sym typeface="Arial"/>
              </a:rPr>
              <a:t>לניהול האדמיניסטטיבי של המכון. בפרויקט זה מתוכנן לבצע המרה של צורת העבודה לדיגיטלית. הפרויקט נוגע בחלקים מסוימים של שירותי המשרד והם: קורסים,תלמידים ודווח נוכחות. </a:t>
            </a:r>
          </a:p>
          <a:p>
            <a:pPr marL="0" marR="0" lvl="0" indent="0" rtl="1">
              <a:lnSpc>
                <a:spcPct val="100000"/>
              </a:lnSpc>
              <a:spcBef>
                <a:spcPts val="0"/>
              </a:spcBef>
              <a:spcAft>
                <a:spcPts val="0"/>
              </a:spcAft>
              <a:buClr>
                <a:schemeClr val="lt1"/>
              </a:buClr>
              <a:buSzPts val="1100"/>
              <a:buNone/>
            </a:pPr>
            <a:endParaRPr lang="iw-IL" sz="2200" dirty="0">
              <a:latin typeface="Arial"/>
              <a:ea typeface="Arial"/>
              <a:cs typeface="Arial"/>
              <a:sym typeface="Arial"/>
            </a:endParaRPr>
          </a:p>
          <a:p>
            <a:pPr marL="0" marR="0" lvl="0" indent="0" rtl="1">
              <a:lnSpc>
                <a:spcPct val="100000"/>
              </a:lnSpc>
              <a:spcBef>
                <a:spcPts val="0"/>
              </a:spcBef>
              <a:spcAft>
                <a:spcPts val="0"/>
              </a:spcAft>
              <a:buClr>
                <a:schemeClr val="lt1"/>
              </a:buClr>
              <a:buSzPts val="1100"/>
              <a:buNone/>
            </a:pPr>
            <a:r>
              <a:rPr lang="iw-IL" sz="2200" b="1" dirty="0">
                <a:latin typeface="Arial"/>
                <a:ea typeface="Arial"/>
                <a:cs typeface="Arial"/>
                <a:sym typeface="Arial"/>
              </a:rPr>
              <a:t>מטרות המערכת</a:t>
            </a:r>
            <a:r>
              <a:rPr lang="iw-IL" sz="2200" dirty="0">
                <a:latin typeface="Arial"/>
                <a:ea typeface="Arial"/>
                <a:cs typeface="Arial"/>
                <a:sym typeface="Arial"/>
              </a:rPr>
              <a:t>:</a:t>
            </a:r>
          </a:p>
          <a:p>
            <a:pPr marL="127000" marR="0" lvl="0" indent="0" rtl="1">
              <a:lnSpc>
                <a:spcPct val="100000"/>
              </a:lnSpc>
              <a:spcBef>
                <a:spcPts val="0"/>
              </a:spcBef>
              <a:spcAft>
                <a:spcPts val="0"/>
              </a:spcAft>
              <a:buClr>
                <a:schemeClr val="lt1"/>
              </a:buClr>
              <a:buSzPts val="1600"/>
              <a:buNone/>
            </a:pPr>
            <a:r>
              <a:rPr lang="he-IL" sz="2200" dirty="0">
                <a:latin typeface="Arial"/>
                <a:ea typeface="Arial"/>
                <a:cs typeface="Arial"/>
                <a:sym typeface="Arial"/>
              </a:rPr>
              <a:t>1. </a:t>
            </a:r>
            <a:r>
              <a:rPr lang="iw-IL" sz="2200" dirty="0">
                <a:latin typeface="Arial"/>
                <a:ea typeface="Arial"/>
                <a:cs typeface="Arial"/>
                <a:sym typeface="Arial"/>
              </a:rPr>
              <a:t>תכלול תשתית אימות והרשאות לזיהוי המשתמש וסמכויותיו המערכת מאפשרת למזכירות </a:t>
            </a:r>
            <a:r>
              <a:rPr lang="he-IL" sz="2200" dirty="0">
                <a:latin typeface="Arial"/>
                <a:ea typeface="Arial"/>
                <a:cs typeface="Arial"/>
                <a:sym typeface="Arial"/>
              </a:rPr>
              <a:t> </a:t>
            </a:r>
            <a:r>
              <a:rPr lang="iw-IL" sz="2200" dirty="0">
                <a:latin typeface="Arial"/>
                <a:ea typeface="Arial"/>
                <a:cs typeface="Arial"/>
                <a:sym typeface="Arial"/>
              </a:rPr>
              <a:t>לגשת למידע ופעולות באתר לפי הרשאות שקיבלו ממנהל האתר.</a:t>
            </a:r>
          </a:p>
          <a:p>
            <a:pPr marL="127000" marR="0" lvl="0" indent="0" rtl="1">
              <a:lnSpc>
                <a:spcPct val="100000"/>
              </a:lnSpc>
              <a:spcBef>
                <a:spcPts val="0"/>
              </a:spcBef>
              <a:spcAft>
                <a:spcPts val="0"/>
              </a:spcAft>
              <a:buClr>
                <a:schemeClr val="lt1"/>
              </a:buClr>
              <a:buSzPts val="1600"/>
              <a:buNone/>
            </a:pPr>
            <a:r>
              <a:rPr lang="he-IL" sz="2200" dirty="0">
                <a:latin typeface="Arial"/>
                <a:ea typeface="Arial"/>
                <a:cs typeface="Arial"/>
                <a:sym typeface="Arial"/>
              </a:rPr>
              <a:t>2. </a:t>
            </a:r>
            <a:r>
              <a:rPr lang="iw-IL" sz="2200" dirty="0">
                <a:latin typeface="Arial"/>
                <a:ea typeface="Arial"/>
                <a:cs typeface="Arial"/>
                <a:sym typeface="Arial"/>
              </a:rPr>
              <a:t>תכלול תשתית </a:t>
            </a:r>
            <a:r>
              <a:rPr lang="en-US" sz="2200" dirty="0">
                <a:latin typeface="Arial"/>
                <a:ea typeface="Arial"/>
                <a:cs typeface="Arial"/>
                <a:sym typeface="Arial"/>
              </a:rPr>
              <a:t>DB (Postgres SQL DB) </a:t>
            </a:r>
            <a:r>
              <a:rPr lang="he-IL" sz="2200" dirty="0">
                <a:latin typeface="Arial"/>
                <a:ea typeface="Arial"/>
                <a:cs typeface="Arial"/>
                <a:sym typeface="Arial"/>
              </a:rPr>
              <a:t> -</a:t>
            </a:r>
            <a:r>
              <a:rPr lang="en-US" sz="2200" dirty="0">
                <a:latin typeface="Arial"/>
                <a:ea typeface="Arial"/>
                <a:cs typeface="Arial"/>
                <a:sym typeface="Arial"/>
              </a:rPr>
              <a:t> </a:t>
            </a:r>
            <a:r>
              <a:rPr lang="iw-IL" sz="2200" dirty="0">
                <a:latin typeface="Arial"/>
                <a:ea typeface="Arial"/>
                <a:cs typeface="Arial"/>
                <a:sym typeface="Arial"/>
              </a:rPr>
              <a:t>לשמירת המידע במרוכז.</a:t>
            </a:r>
          </a:p>
          <a:p>
            <a:pPr marL="127000" marR="0" lvl="0" indent="0" rtl="1">
              <a:lnSpc>
                <a:spcPct val="100000"/>
              </a:lnSpc>
              <a:spcBef>
                <a:spcPts val="0"/>
              </a:spcBef>
              <a:spcAft>
                <a:spcPts val="0"/>
              </a:spcAft>
              <a:buClr>
                <a:schemeClr val="lt1"/>
              </a:buClr>
              <a:buSzPts val="1600"/>
              <a:buNone/>
            </a:pPr>
            <a:r>
              <a:rPr lang="he-IL" sz="2200" dirty="0">
                <a:latin typeface="Arial"/>
                <a:ea typeface="Arial"/>
                <a:cs typeface="Arial"/>
                <a:sym typeface="Arial"/>
              </a:rPr>
              <a:t>3. </a:t>
            </a:r>
            <a:r>
              <a:rPr lang="iw-IL" sz="2200" dirty="0">
                <a:latin typeface="Arial"/>
                <a:ea typeface="Arial"/>
                <a:cs typeface="Arial"/>
                <a:sym typeface="Arial"/>
              </a:rPr>
              <a:t>תכלול תשתית ענן - המערכת מתוכננת להיות פרוסה בענן.</a:t>
            </a:r>
          </a:p>
          <a:p>
            <a:pPr marL="127000" marR="0" lvl="0" indent="0" rtl="1">
              <a:lnSpc>
                <a:spcPct val="100000"/>
              </a:lnSpc>
              <a:spcBef>
                <a:spcPts val="0"/>
              </a:spcBef>
              <a:spcAft>
                <a:spcPts val="0"/>
              </a:spcAft>
              <a:buClr>
                <a:schemeClr val="lt1"/>
              </a:buClr>
              <a:buSzPts val="1600"/>
              <a:buNone/>
            </a:pPr>
            <a:r>
              <a:rPr lang="he-IL" sz="2200" dirty="0">
                <a:latin typeface="Arial"/>
                <a:ea typeface="Arial"/>
                <a:cs typeface="Arial"/>
                <a:sym typeface="Arial"/>
              </a:rPr>
              <a:t>4. </a:t>
            </a:r>
            <a:r>
              <a:rPr lang="iw-IL" sz="2200" dirty="0">
                <a:latin typeface="Arial"/>
                <a:ea typeface="Arial"/>
                <a:cs typeface="Arial"/>
                <a:sym typeface="Arial"/>
              </a:rPr>
              <a:t>תהיה  ידידותית למשתמש, אינפורמטיבית ואינטראקטיבית למכללה</a:t>
            </a:r>
          </a:p>
          <a:p>
            <a:pPr marL="127000" indent="0">
              <a:lnSpc>
                <a:spcPct val="100000"/>
              </a:lnSpc>
              <a:spcBef>
                <a:spcPts val="0"/>
              </a:spcBef>
              <a:buClr>
                <a:schemeClr val="lt1"/>
              </a:buClr>
              <a:buSzPts val="1600"/>
              <a:buNone/>
            </a:pPr>
            <a:r>
              <a:rPr lang="he-IL" sz="2200" dirty="0">
                <a:latin typeface="Arial"/>
                <a:ea typeface="Arial"/>
                <a:cs typeface="Arial"/>
                <a:sym typeface="Arial"/>
              </a:rPr>
              <a:t>5. </a:t>
            </a:r>
            <a:r>
              <a:rPr lang="iw-IL" sz="2200" dirty="0">
                <a:latin typeface="Arial"/>
                <a:ea typeface="Arial"/>
                <a:cs typeface="Arial"/>
                <a:sym typeface="Arial"/>
              </a:rPr>
              <a:t>תהיה חכמה מהירה וחדשנית - תפותח בארכיטקטורת </a:t>
            </a:r>
            <a:r>
              <a:rPr lang="en-US" sz="2200" dirty="0">
                <a:latin typeface="Arial"/>
                <a:ea typeface="Arial"/>
                <a:cs typeface="Arial"/>
                <a:sym typeface="Arial"/>
              </a:rPr>
              <a:t>, MS </a:t>
            </a:r>
            <a:r>
              <a:rPr lang="he-IL" sz="2200" dirty="0">
                <a:latin typeface="Arial"/>
                <a:ea typeface="Arial"/>
                <a:cs typeface="Arial"/>
                <a:sym typeface="Arial"/>
              </a:rPr>
              <a:t> </a:t>
            </a:r>
            <a:r>
              <a:rPr lang="iw-IL" sz="2200" dirty="0">
                <a:latin typeface="Arial"/>
                <a:ea typeface="Arial"/>
                <a:cs typeface="Arial"/>
                <a:sym typeface="Arial"/>
              </a:rPr>
              <a:t>בשפות</a:t>
            </a:r>
            <a:r>
              <a:rPr lang="he-IL" sz="2200" dirty="0">
                <a:latin typeface="Arial"/>
                <a:ea typeface="Arial"/>
                <a:cs typeface="Arial"/>
                <a:sym typeface="Arial"/>
              </a:rPr>
              <a:t>:</a:t>
            </a:r>
            <a:r>
              <a:rPr lang="en-US" sz="2200" dirty="0">
                <a:latin typeface="Arial"/>
                <a:ea typeface="Arial"/>
                <a:cs typeface="Arial"/>
                <a:sym typeface="Arial"/>
              </a:rPr>
              <a:t>TS , Java </a:t>
            </a:r>
            <a:br>
              <a:rPr lang="en-US" sz="2200" dirty="0">
                <a:latin typeface="Arial"/>
                <a:ea typeface="Arial"/>
                <a:cs typeface="Arial"/>
                <a:sym typeface="Arial"/>
              </a:rPr>
            </a:br>
            <a:r>
              <a:rPr lang="en-US" sz="2200" dirty="0">
                <a:latin typeface="Arial"/>
                <a:ea typeface="Arial"/>
                <a:cs typeface="Arial"/>
                <a:sym typeface="Arial"/>
              </a:rPr>
              <a:t>    </a:t>
            </a:r>
            <a:r>
              <a:rPr lang="iw-IL" sz="2200" dirty="0">
                <a:latin typeface="Arial"/>
                <a:ea typeface="Arial"/>
                <a:cs typeface="Arial"/>
                <a:sym typeface="Arial"/>
              </a:rPr>
              <a:t>ובטכנולוגיות</a:t>
            </a:r>
            <a:r>
              <a:rPr lang="he-IL" sz="2200" dirty="0">
                <a:latin typeface="Arial"/>
                <a:ea typeface="Arial"/>
                <a:cs typeface="Arial"/>
                <a:sym typeface="Arial"/>
              </a:rPr>
              <a:t>: </a:t>
            </a:r>
            <a:r>
              <a:rPr lang="iw-IL" sz="2200" dirty="0">
                <a:latin typeface="Arial"/>
                <a:ea typeface="Arial"/>
                <a:cs typeface="Arial"/>
                <a:sym typeface="Arial"/>
              </a:rPr>
              <a:t> </a:t>
            </a:r>
            <a:r>
              <a:rPr lang="en-US" sz="2200" dirty="0">
                <a:latin typeface="Arial"/>
                <a:ea typeface="Arial"/>
                <a:cs typeface="Arial"/>
                <a:sym typeface="Arial"/>
              </a:rPr>
              <a:t>Angular , Java spring boot</a:t>
            </a:r>
          </a:p>
          <a:p>
            <a:endParaRPr lang="he-IL" sz="2200" dirty="0"/>
          </a:p>
        </p:txBody>
      </p:sp>
    </p:spTree>
    <p:extLst>
      <p:ext uri="{BB962C8B-B14F-4D97-AF65-F5344CB8AC3E}">
        <p14:creationId xmlns:p14="http://schemas.microsoft.com/office/powerpoint/2010/main" val="2354523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5F7E17-264C-4261-EEB5-15D3C47C031E}"/>
              </a:ext>
            </a:extLst>
          </p:cNvPr>
          <p:cNvSpPr>
            <a:spLocks noGrp="1"/>
          </p:cNvSpPr>
          <p:nvPr>
            <p:ph type="title"/>
          </p:nvPr>
        </p:nvSpPr>
        <p:spPr/>
        <p:txBody>
          <a:bodyPr/>
          <a:lstStyle/>
          <a:p>
            <a:pPr algn="ctr"/>
            <a:r>
              <a:rPr lang="he-IL" dirty="0">
                <a:solidFill>
                  <a:schemeClr val="tx2">
                    <a:lumMod val="60000"/>
                    <a:lumOff val="40000"/>
                  </a:schemeClr>
                </a:solidFill>
                <a:cs typeface="+mn-cs"/>
              </a:rPr>
              <a:t>שלב ה': בדיקות אבטחה ואיכות</a:t>
            </a:r>
            <a:endParaRPr lang="he-IL" dirty="0"/>
          </a:p>
        </p:txBody>
      </p:sp>
      <p:sp>
        <p:nvSpPr>
          <p:cNvPr id="3" name="מציין מיקום תוכן 2">
            <a:extLst>
              <a:ext uri="{FF2B5EF4-FFF2-40B4-BE49-F238E27FC236}">
                <a16:creationId xmlns:a16="http://schemas.microsoft.com/office/drawing/2014/main" id="{7F0067E9-0060-E6A0-F3FA-65B4A8095665}"/>
              </a:ext>
            </a:extLst>
          </p:cNvPr>
          <p:cNvSpPr>
            <a:spLocks noGrp="1"/>
          </p:cNvSpPr>
          <p:nvPr>
            <p:ph idx="1"/>
          </p:nvPr>
        </p:nvSpPr>
        <p:spPr/>
        <p:txBody>
          <a:bodyPr/>
          <a:lstStyle/>
          <a:p>
            <a:pPr marL="0" indent="0">
              <a:buNone/>
            </a:pPr>
            <a:r>
              <a:rPr lang="he-IL" dirty="0"/>
              <a:t>כאשר סיימתי לפתח, הרצתי את האתר בסביבות שונות: </a:t>
            </a:r>
          </a:p>
          <a:p>
            <a:pPr marL="514350" indent="-514350">
              <a:buAutoNum type="arabicPeriod"/>
            </a:pPr>
            <a:r>
              <a:rPr lang="he-IL" dirty="0"/>
              <a:t>לוקאלית</a:t>
            </a:r>
          </a:p>
          <a:p>
            <a:pPr marL="514350" indent="-514350">
              <a:buAutoNum type="arabicPeriod"/>
            </a:pPr>
            <a:r>
              <a:rPr lang="he-IL" dirty="0"/>
              <a:t>על הענן </a:t>
            </a:r>
            <a:r>
              <a:rPr lang="en-US" dirty="0"/>
              <a:t>render</a:t>
            </a:r>
          </a:p>
          <a:p>
            <a:pPr marL="514350" indent="-514350">
              <a:buAutoNum type="arabicPeriod"/>
            </a:pPr>
            <a:endParaRPr lang="en-US" dirty="0"/>
          </a:p>
          <a:p>
            <a:pPr marL="0" indent="0">
              <a:buNone/>
            </a:pPr>
            <a:r>
              <a:rPr lang="he-IL" dirty="0"/>
              <a:t>בדקתי שהמסכים עובדים כראוי, במידה והמשימה הייתה על צד קליינט, ובמידה והמשימה הייתה על צד סרבר, בדקתי שה </a:t>
            </a:r>
            <a:r>
              <a:rPr lang="en-US" dirty="0" err="1"/>
              <a:t>apis</a:t>
            </a:r>
            <a:r>
              <a:rPr lang="he-IL" dirty="0"/>
              <a:t> מגיבים כראוי באמצעות </a:t>
            </a:r>
            <a:r>
              <a:rPr lang="en-US" dirty="0"/>
              <a:t>postman</a:t>
            </a:r>
            <a:r>
              <a:rPr lang="he-IL" dirty="0"/>
              <a:t>.</a:t>
            </a:r>
          </a:p>
        </p:txBody>
      </p:sp>
    </p:spTree>
    <p:extLst>
      <p:ext uri="{BB962C8B-B14F-4D97-AF65-F5344CB8AC3E}">
        <p14:creationId xmlns:p14="http://schemas.microsoft.com/office/powerpoint/2010/main" val="3953025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B29C97-537B-BAA7-E8D3-1724B3A95593}"/>
              </a:ext>
            </a:extLst>
          </p:cNvPr>
          <p:cNvSpPr>
            <a:spLocks noGrp="1"/>
          </p:cNvSpPr>
          <p:nvPr>
            <p:ph type="title"/>
          </p:nvPr>
        </p:nvSpPr>
        <p:spPr/>
        <p:txBody>
          <a:bodyPr/>
          <a:lstStyle/>
          <a:p>
            <a:r>
              <a:rPr lang="he-IL" dirty="0">
                <a:solidFill>
                  <a:schemeClr val="tx2">
                    <a:lumMod val="60000"/>
                    <a:lumOff val="40000"/>
                  </a:schemeClr>
                </a:solidFill>
                <a:cs typeface="+mn-cs"/>
              </a:rPr>
              <a:t>שלב ו': הטמעה ותמיכה</a:t>
            </a:r>
            <a:endParaRPr lang="he-IL" dirty="0"/>
          </a:p>
        </p:txBody>
      </p:sp>
      <p:sp>
        <p:nvSpPr>
          <p:cNvPr id="3" name="מציין מיקום תוכן 2">
            <a:extLst>
              <a:ext uri="{FF2B5EF4-FFF2-40B4-BE49-F238E27FC236}">
                <a16:creationId xmlns:a16="http://schemas.microsoft.com/office/drawing/2014/main" id="{0AD31759-6B4E-995B-DF18-43BF74A7B826}"/>
              </a:ext>
            </a:extLst>
          </p:cNvPr>
          <p:cNvSpPr>
            <a:spLocks noGrp="1"/>
          </p:cNvSpPr>
          <p:nvPr>
            <p:ph idx="1"/>
          </p:nvPr>
        </p:nvSpPr>
        <p:spPr/>
        <p:txBody>
          <a:bodyPr/>
          <a:lstStyle/>
          <a:p>
            <a:pPr marL="0" indent="0">
              <a:buNone/>
            </a:pPr>
            <a:r>
              <a:rPr lang="he-IL" dirty="0"/>
              <a:t>בסיום כל ספרינט נערך דמו ללקוח, בסביבת ענן.</a:t>
            </a:r>
          </a:p>
          <a:p>
            <a:pPr marL="0" indent="0">
              <a:buNone/>
            </a:pPr>
            <a:r>
              <a:rPr lang="he-IL" dirty="0"/>
              <a:t>אנשי הקשר של הלקוח קבלו את הלינק לאתר להכרות עם המערכת ונתינת פידבק לשינויים נדרשים בספרינטים הבאים.</a:t>
            </a:r>
          </a:p>
          <a:p>
            <a:pPr marL="0" indent="0">
              <a:buNone/>
            </a:pPr>
            <a:r>
              <a:rPr lang="he-IL" dirty="0"/>
              <a:t>בעתיד הצוותות הבאים יפעילו את המערכת בענן חזק יותר ויטמיעו את המערכת באגף לשימוש יומיומי.</a:t>
            </a:r>
          </a:p>
        </p:txBody>
      </p:sp>
    </p:spTree>
    <p:extLst>
      <p:ext uri="{BB962C8B-B14F-4D97-AF65-F5344CB8AC3E}">
        <p14:creationId xmlns:p14="http://schemas.microsoft.com/office/powerpoint/2010/main" val="179200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680B0A-1BF5-AA8E-B468-401E39D76500}"/>
              </a:ext>
            </a:extLst>
          </p:cNvPr>
          <p:cNvSpPr>
            <a:spLocks noGrp="1"/>
          </p:cNvSpPr>
          <p:nvPr>
            <p:ph type="title"/>
          </p:nvPr>
        </p:nvSpPr>
        <p:spPr/>
        <p:txBody>
          <a:bodyPr/>
          <a:lstStyle/>
          <a:p>
            <a:pPr algn="ctr"/>
            <a:r>
              <a:rPr lang="iw-IL" dirty="0">
                <a:solidFill>
                  <a:schemeClr val="tx2">
                    <a:lumMod val="60000"/>
                    <a:lumOff val="40000"/>
                  </a:schemeClr>
                </a:solidFill>
                <a:cs typeface="+mn-cs"/>
              </a:rPr>
              <a:t>סיכום ומסקנות</a:t>
            </a:r>
            <a:r>
              <a:rPr lang="he-IL" dirty="0">
                <a:solidFill>
                  <a:schemeClr val="tx2">
                    <a:lumMod val="60000"/>
                    <a:lumOff val="40000"/>
                  </a:schemeClr>
                </a:solidFill>
                <a:cs typeface="+mn-cs"/>
              </a:rPr>
              <a:t>:</a:t>
            </a:r>
          </a:p>
        </p:txBody>
      </p:sp>
      <p:sp>
        <p:nvSpPr>
          <p:cNvPr id="3" name="מציין מיקום תוכן 2">
            <a:extLst>
              <a:ext uri="{FF2B5EF4-FFF2-40B4-BE49-F238E27FC236}">
                <a16:creationId xmlns:a16="http://schemas.microsoft.com/office/drawing/2014/main" id="{DE67A3D4-AD46-7FE3-BE3C-4C194407B77E}"/>
              </a:ext>
            </a:extLst>
          </p:cNvPr>
          <p:cNvSpPr>
            <a:spLocks noGrp="1"/>
          </p:cNvSpPr>
          <p:nvPr>
            <p:ph idx="1"/>
          </p:nvPr>
        </p:nvSpPr>
        <p:spPr/>
        <p:txBody>
          <a:bodyPr>
            <a:normAutofit fontScale="85000" lnSpcReduction="20000"/>
          </a:bodyPr>
          <a:lstStyle/>
          <a:p>
            <a:pPr marL="0" marR="0" lvl="0" indent="0" algn="r" rtl="1">
              <a:lnSpc>
                <a:spcPct val="100000"/>
              </a:lnSpc>
              <a:spcBef>
                <a:spcPts val="0"/>
              </a:spcBef>
              <a:spcAft>
                <a:spcPts val="0"/>
              </a:spcAft>
              <a:buClr>
                <a:schemeClr val="lt1"/>
              </a:buClr>
              <a:buSzPts val="1800"/>
              <a:buNone/>
            </a:pPr>
            <a:r>
              <a:rPr lang="iw-IL" sz="2800" b="1" i="0" u="none" strike="noStrike" cap="none" dirty="0">
                <a:latin typeface="Arial"/>
                <a:ea typeface="Arial"/>
                <a:cs typeface="Arial"/>
                <a:sym typeface="Arial"/>
              </a:rPr>
              <a:t>סיכום כללי</a:t>
            </a:r>
            <a:r>
              <a:rPr lang="he-IL" dirty="0">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iw-IL" sz="2800" dirty="0">
                <a:latin typeface="Arial"/>
                <a:ea typeface="Arial"/>
                <a:cs typeface="Arial"/>
                <a:sym typeface="Arial"/>
              </a:rPr>
              <a:t>הפרויקט נחל הצלחה בזכות עבודה משותפת של הצוות, שימוש בטכנולוגיות מתקדמות וארכיטקטורת מיקרו-סרוויסים מבוזרת. המערכת מאפשרת ניהול קורסים, שיעורים ומסמכים בצורה יעילה ונוחה, תוך שמירה על חוויית משתמש גבוהה. הפרויקט הושק בהצלחה לענן וממשיך להיות מתוחזק ומשודרג באופן שוטף.</a:t>
            </a:r>
            <a:endParaRPr lang="he-IL" sz="2800"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endParaRPr lang="iw-IL" dirty="0"/>
          </a:p>
          <a:p>
            <a:pPr marL="0" marR="0" lvl="0" indent="0" algn="r" rtl="1">
              <a:lnSpc>
                <a:spcPct val="100000"/>
              </a:lnSpc>
              <a:spcBef>
                <a:spcPts val="0"/>
              </a:spcBef>
              <a:spcAft>
                <a:spcPts val="0"/>
              </a:spcAft>
              <a:buClr>
                <a:schemeClr val="lt1"/>
              </a:buClr>
              <a:buSzPts val="1800"/>
              <a:buNone/>
            </a:pPr>
            <a:r>
              <a:rPr lang="iw-IL" sz="2800" b="1" i="0" u="none" strike="noStrike" cap="none" dirty="0">
                <a:latin typeface="Arial"/>
                <a:ea typeface="Arial"/>
                <a:cs typeface="Arial"/>
                <a:sym typeface="Arial"/>
              </a:rPr>
              <a:t>מסקנות אישיות</a:t>
            </a:r>
            <a:r>
              <a:rPr lang="he-IL" sz="2800" b="1" i="0" u="none" strike="noStrike" cap="none" dirty="0">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he-IL" sz="2800" i="0" u="none" strike="noStrike" cap="none" dirty="0">
                <a:latin typeface="Arial"/>
                <a:ea typeface="Arial"/>
                <a:cs typeface="Arial"/>
                <a:sym typeface="Arial"/>
              </a:rPr>
              <a:t>כמפורט בפרק שמונה- צברתי ידע רב וחדש בטכנולוגיות חדשניות וחכמות, למדתי נהלי עבודה </a:t>
            </a:r>
            <a:r>
              <a:rPr lang="he-IL" dirty="0"/>
              <a:t>במתודולוגיית </a:t>
            </a:r>
            <a:r>
              <a:rPr lang="he-IL" dirty="0" err="1"/>
              <a:t>אדג'ייל</a:t>
            </a:r>
            <a:r>
              <a:rPr lang="en-US" dirty="0"/>
              <a:t>(Agile)</a:t>
            </a:r>
            <a:r>
              <a:rPr lang="he-IL" dirty="0"/>
              <a:t>,</a:t>
            </a:r>
            <a:r>
              <a:rPr lang="en-US" dirty="0"/>
              <a:t> </a:t>
            </a:r>
            <a:r>
              <a:rPr lang="he-IL" sz="2800" i="0" u="none" strike="noStrike" cap="none" dirty="0">
                <a:latin typeface="Arial"/>
                <a:ea typeface="Arial"/>
                <a:cs typeface="Arial"/>
                <a:sym typeface="Arial"/>
              </a:rPr>
              <a:t>התמודדתי עם אתגרים בפיתוח ו</a:t>
            </a:r>
            <a:r>
              <a:rPr lang="he-IL" sz="2800" b="0" i="0" u="none" strike="noStrike" cap="none" dirty="0">
                <a:latin typeface="Arial"/>
                <a:ea typeface="Arial"/>
                <a:cs typeface="Arial"/>
                <a:sym typeface="Arial"/>
              </a:rPr>
              <a:t>פתרתי באגים שונים במהלך הפיתוח.</a:t>
            </a:r>
          </a:p>
          <a:p>
            <a:pPr marL="0" marR="0" lvl="0" indent="0" algn="r" rtl="1">
              <a:lnSpc>
                <a:spcPct val="100000"/>
              </a:lnSpc>
              <a:spcBef>
                <a:spcPts val="0"/>
              </a:spcBef>
              <a:spcAft>
                <a:spcPts val="0"/>
              </a:spcAft>
              <a:buClr>
                <a:schemeClr val="lt1"/>
              </a:buClr>
              <a:buSzPts val="1800"/>
              <a:buNone/>
            </a:pPr>
            <a:endParaRPr lang="he-IL" sz="2800" b="0"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iw-IL" sz="2800" b="1" i="0" u="none" strike="noStrike" cap="none" dirty="0">
                <a:latin typeface="Arial"/>
                <a:ea typeface="Arial"/>
                <a:cs typeface="Arial"/>
                <a:sym typeface="Arial"/>
              </a:rPr>
              <a:t>תרומה לפרויקט ולחברה:</a:t>
            </a:r>
            <a:endParaRPr lang="he-IL" sz="2800" b="1"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2800" i="0" u="none" strike="noStrike" cap="none" dirty="0">
                <a:latin typeface="Arial"/>
                <a:ea typeface="Arial"/>
                <a:cs typeface="Arial"/>
                <a:sym typeface="Arial"/>
              </a:rPr>
              <a:t>מעבר למשימות שלי החשובות בפיתוח , הכוונתי את הצוות לנראות נכונה של האתר, בדגש להנפיק מערכת עם </a:t>
            </a:r>
            <a:r>
              <a:rPr lang="he-IL" sz="2800" i="0" u="none" strike="noStrike" cap="none" dirty="0" err="1">
                <a:latin typeface="Arial"/>
                <a:ea typeface="Arial"/>
                <a:cs typeface="Arial"/>
                <a:sym typeface="Arial"/>
              </a:rPr>
              <a:t>חוית</a:t>
            </a:r>
            <a:r>
              <a:rPr lang="he-IL" sz="2800" i="0" u="none" strike="noStrike" cap="none" dirty="0">
                <a:latin typeface="Arial"/>
                <a:ea typeface="Arial"/>
                <a:cs typeface="Arial"/>
                <a:sym typeface="Arial"/>
              </a:rPr>
              <a:t> משתמש גבוהה וידידותית יותר</a:t>
            </a:r>
            <a:endParaRPr lang="iw-IL" dirty="0"/>
          </a:p>
        </p:txBody>
      </p:sp>
    </p:spTree>
    <p:extLst>
      <p:ext uri="{BB962C8B-B14F-4D97-AF65-F5344CB8AC3E}">
        <p14:creationId xmlns:p14="http://schemas.microsoft.com/office/powerpoint/2010/main" val="2151092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1B7BD4-CE19-12EA-8EED-12B635472866}"/>
              </a:ext>
            </a:extLst>
          </p:cNvPr>
          <p:cNvSpPr>
            <a:spLocks noGrp="1"/>
          </p:cNvSpPr>
          <p:nvPr>
            <p:ph type="title"/>
          </p:nvPr>
        </p:nvSpPr>
        <p:spPr/>
        <p:txBody>
          <a:bodyPr/>
          <a:lstStyle/>
          <a:p>
            <a:pPr algn="ctr"/>
            <a:r>
              <a:rPr lang="he-IL" dirty="0">
                <a:solidFill>
                  <a:schemeClr val="tx2">
                    <a:lumMod val="60000"/>
                    <a:lumOff val="40000"/>
                  </a:schemeClr>
                </a:solidFill>
                <a:cs typeface="+mn-cs"/>
              </a:rPr>
              <a:t>נספחים:</a:t>
            </a:r>
          </a:p>
        </p:txBody>
      </p:sp>
      <p:grpSp>
        <p:nvGrpSpPr>
          <p:cNvPr id="8" name="קבוצה 7">
            <a:extLst>
              <a:ext uri="{FF2B5EF4-FFF2-40B4-BE49-F238E27FC236}">
                <a16:creationId xmlns:a16="http://schemas.microsoft.com/office/drawing/2014/main" id="{FB6A8020-409B-083A-B2DD-F072F2FB0E61}"/>
              </a:ext>
            </a:extLst>
          </p:cNvPr>
          <p:cNvGrpSpPr/>
          <p:nvPr/>
        </p:nvGrpSpPr>
        <p:grpSpPr>
          <a:xfrm>
            <a:off x="3512520" y="1801946"/>
            <a:ext cx="6919560" cy="8130891"/>
            <a:chOff x="4899360" y="1032326"/>
            <a:chExt cx="6919560" cy="8130891"/>
          </a:xfrm>
        </p:grpSpPr>
        <p:pic>
          <p:nvPicPr>
            <p:cNvPr id="5" name="תמונה 4">
              <a:extLst>
                <a:ext uri="{FF2B5EF4-FFF2-40B4-BE49-F238E27FC236}">
                  <a16:creationId xmlns:a16="http://schemas.microsoft.com/office/drawing/2014/main" id="{EB5985BA-6CFF-CF5C-3204-49D728BBCA16}"/>
                </a:ext>
              </a:extLst>
            </p:cNvPr>
            <p:cNvPicPr>
              <a:picLocks noChangeAspect="1"/>
            </p:cNvPicPr>
            <p:nvPr/>
          </p:nvPicPr>
          <p:blipFill>
            <a:blip r:embed="rId2"/>
            <a:stretch>
              <a:fillRect/>
            </a:stretch>
          </p:blipFill>
          <p:spPr>
            <a:xfrm>
              <a:off x="4899360" y="1032326"/>
              <a:ext cx="6919560" cy="4244708"/>
            </a:xfrm>
            <a:prstGeom prst="rect">
              <a:avLst/>
            </a:prstGeom>
          </p:spPr>
        </p:pic>
        <p:pic>
          <p:nvPicPr>
            <p:cNvPr id="7" name="תמונה 6">
              <a:extLst>
                <a:ext uri="{FF2B5EF4-FFF2-40B4-BE49-F238E27FC236}">
                  <a16:creationId xmlns:a16="http://schemas.microsoft.com/office/drawing/2014/main" id="{CFCC5F1D-B2F7-B035-507C-B0944F672819}"/>
                </a:ext>
              </a:extLst>
            </p:cNvPr>
            <p:cNvPicPr>
              <a:picLocks noChangeAspect="1"/>
            </p:cNvPicPr>
            <p:nvPr/>
          </p:nvPicPr>
          <p:blipFill>
            <a:blip r:embed="rId3"/>
            <a:stretch>
              <a:fillRect/>
            </a:stretch>
          </p:blipFill>
          <p:spPr>
            <a:xfrm>
              <a:off x="5116540" y="5299542"/>
              <a:ext cx="6683319" cy="3863675"/>
            </a:xfrm>
            <a:prstGeom prst="rect">
              <a:avLst/>
            </a:prstGeom>
          </p:spPr>
        </p:pic>
      </p:grpSp>
      <p:sp>
        <p:nvSpPr>
          <p:cNvPr id="9" name="כותרת 1">
            <a:extLst>
              <a:ext uri="{FF2B5EF4-FFF2-40B4-BE49-F238E27FC236}">
                <a16:creationId xmlns:a16="http://schemas.microsoft.com/office/drawing/2014/main" id="{976AAB22-B7AB-181E-5795-4E40541B5547}"/>
              </a:ext>
            </a:extLst>
          </p:cNvPr>
          <p:cNvSpPr txBox="1">
            <a:spLocks/>
          </p:cNvSpPr>
          <p:nvPr/>
        </p:nvSpPr>
        <p:spPr>
          <a:xfrm>
            <a:off x="990600" y="517525"/>
            <a:ext cx="10515600" cy="2827655"/>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dirty="0">
                <a:solidFill>
                  <a:schemeClr val="tx2">
                    <a:lumMod val="60000"/>
                    <a:lumOff val="40000"/>
                  </a:schemeClr>
                </a:solidFill>
                <a:cs typeface="+mn-cs"/>
              </a:rPr>
              <a:t>הסבר מעמיק על הפונקציה </a:t>
            </a:r>
            <a:r>
              <a:rPr lang="en-US" dirty="0" err="1">
                <a:solidFill>
                  <a:schemeClr val="tx2">
                    <a:lumMod val="60000"/>
                    <a:lumOff val="40000"/>
                  </a:schemeClr>
                </a:solidFill>
                <a:cs typeface="+mn-cs"/>
              </a:rPr>
              <a:t>getUrlValueFromConfig</a:t>
            </a:r>
            <a:r>
              <a:rPr lang="he-IL" dirty="0">
                <a:solidFill>
                  <a:schemeClr val="tx2">
                    <a:lumMod val="60000"/>
                    <a:lumOff val="40000"/>
                  </a:schemeClr>
                </a:solidFill>
                <a:cs typeface="+mn-cs"/>
              </a:rPr>
              <a:t> :</a:t>
            </a:r>
          </a:p>
        </p:txBody>
      </p:sp>
      <p:sp>
        <p:nvSpPr>
          <p:cNvPr id="11" name="Rectangle 2">
            <a:extLst>
              <a:ext uri="{FF2B5EF4-FFF2-40B4-BE49-F238E27FC236}">
                <a16:creationId xmlns:a16="http://schemas.microsoft.com/office/drawing/2014/main" id="{664C1D21-26F4-CAA1-A3F2-4E4EED11B2D8}"/>
              </a:ext>
            </a:extLst>
          </p:cNvPr>
          <p:cNvSpPr>
            <a:spLocks noChangeArrowheads="1"/>
          </p:cNvSpPr>
          <p:nvPr/>
        </p:nvSpPr>
        <p:spPr bwMode="auto">
          <a:xfrm>
            <a:off x="0" y="0"/>
            <a:ext cx="12192000" cy="4572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900" b="0" i="0" u="none" strike="noStrike" cap="none" normalizeH="0" baseline="0">
                <a:ln>
                  <a:noFill/>
                </a:ln>
                <a:solidFill>
                  <a:srgbClr val="56A8F5"/>
                </a:solidFill>
                <a:effectLst/>
                <a:latin typeface="JetBrains Mono"/>
              </a:rPr>
              <a:t>getUrlValueFromConfig</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5816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B695124-7F13-05CD-EA7E-12B2A3BD2013}"/>
              </a:ext>
            </a:extLst>
          </p:cNvPr>
          <p:cNvPicPr>
            <a:picLocks noChangeAspect="1"/>
          </p:cNvPicPr>
          <p:nvPr/>
        </p:nvPicPr>
        <p:blipFill>
          <a:blip r:embed="rId2"/>
          <a:stretch>
            <a:fillRect/>
          </a:stretch>
        </p:blipFill>
        <p:spPr>
          <a:xfrm>
            <a:off x="1973222" y="834165"/>
            <a:ext cx="8245555" cy="5189670"/>
          </a:xfrm>
          <a:prstGeom prst="rect">
            <a:avLst/>
          </a:prstGeom>
        </p:spPr>
      </p:pic>
    </p:spTree>
    <p:extLst>
      <p:ext uri="{BB962C8B-B14F-4D97-AF65-F5344CB8AC3E}">
        <p14:creationId xmlns:p14="http://schemas.microsoft.com/office/powerpoint/2010/main" val="1961688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371063-A152-E966-A0EC-E34959606910}"/>
              </a:ext>
            </a:extLst>
          </p:cNvPr>
          <p:cNvSpPr>
            <a:spLocks noGrp="1"/>
          </p:cNvSpPr>
          <p:nvPr>
            <p:ph type="title"/>
          </p:nvPr>
        </p:nvSpPr>
        <p:spPr/>
        <p:txBody>
          <a:bodyPr/>
          <a:lstStyle/>
          <a:p>
            <a:pPr algn="ctr"/>
            <a:r>
              <a:rPr lang="iw-IL" sz="4400" b="0" i="0" u="none" strike="noStrike" cap="none" dirty="0">
                <a:solidFill>
                  <a:schemeClr val="tx2">
                    <a:lumMod val="60000"/>
                    <a:lumOff val="40000"/>
                  </a:schemeClr>
                </a:solidFill>
                <a:latin typeface="Arial"/>
                <a:ea typeface="Arial"/>
                <a:cs typeface="Arial"/>
                <a:sym typeface="Arial"/>
              </a:rPr>
              <a:t>חברת Diversitek</a:t>
            </a:r>
            <a:endParaRPr lang="he-IL" dirty="0">
              <a:solidFill>
                <a:schemeClr val="tx2">
                  <a:lumMod val="60000"/>
                  <a:lumOff val="40000"/>
                </a:schemeClr>
              </a:solidFill>
            </a:endParaRPr>
          </a:p>
        </p:txBody>
      </p:sp>
      <p:sp>
        <p:nvSpPr>
          <p:cNvPr id="3" name="מציין מיקום תוכן 2">
            <a:extLst>
              <a:ext uri="{FF2B5EF4-FFF2-40B4-BE49-F238E27FC236}">
                <a16:creationId xmlns:a16="http://schemas.microsoft.com/office/drawing/2014/main" id="{A5D41447-FF47-6259-8C54-DE4F45230E0E}"/>
              </a:ext>
            </a:extLst>
          </p:cNvPr>
          <p:cNvSpPr>
            <a:spLocks noGrp="1"/>
          </p:cNvSpPr>
          <p:nvPr>
            <p:ph idx="1"/>
          </p:nvPr>
        </p:nvSpPr>
        <p:spPr>
          <a:xfrm>
            <a:off x="838200" y="1362269"/>
            <a:ext cx="10515600" cy="4814694"/>
          </a:xfrm>
        </p:spPr>
        <p:txBody>
          <a:bodyPr>
            <a:normAutofit fontScale="92500" lnSpcReduction="10000"/>
          </a:bodyPr>
          <a:lstStyle/>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שם החברה</a:t>
            </a:r>
            <a:r>
              <a:rPr lang="he-IL" sz="1400" b="1" u="sng" dirty="0">
                <a:solidFill>
                  <a:srgbClr val="000000"/>
                </a:solidFill>
                <a:latin typeface="Arial"/>
                <a:ea typeface="Arial"/>
                <a:cs typeface="Arial"/>
                <a:sym typeface="Arial"/>
              </a:rPr>
              <a:t> :</a:t>
            </a:r>
            <a:r>
              <a:rPr lang="iw-IL" sz="1400" dirty="0">
                <a:solidFill>
                  <a:srgbClr val="000000"/>
                </a:solidFill>
                <a:latin typeface="Arial"/>
                <a:ea typeface="Arial"/>
                <a:cs typeface="Arial"/>
                <a:sym typeface="Arial"/>
              </a:rPr>
              <a:t> דייברסיטק טכנולוגיה</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תחום עיסוק:</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 דייברסיטק טכנולוגיה הינו בית תוכנה המספק פתרונות טכנולוגיים מגוונים ללקוחות קצה, ביניהם עסקים קטנים ובינוניים.</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מוצרים ושירותים:</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פיתוח תוכנות לניהול לידים ולקוחות,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בניית אתרי תדמית משוכללים,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פתרונות מותאמים אישית לפי דרישות הלקוח,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שירותי תמיכה טכנית והטמעה</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לקוחות החברה:</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עסקים קטנים ובינוניים ממגוון תחומים, חברות טכנולוגיה, מוסדות חינוך</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מבנה ארגוני:</a:t>
            </a:r>
          </a:p>
          <a:p>
            <a:pPr marL="0" lvl="0" indent="0" algn="r" rtl="1">
              <a:lnSpc>
                <a:spcPct val="115000"/>
              </a:lnSpc>
              <a:spcBef>
                <a:spcPts val="1200"/>
              </a:spcBef>
              <a:spcAft>
                <a:spcPts val="0"/>
              </a:spcAft>
              <a:buNone/>
            </a:pPr>
            <a:r>
              <a:rPr lang="iw-IL" sz="1400" dirty="0">
                <a:solidFill>
                  <a:srgbClr val="000000"/>
                </a:solidFill>
                <a:latin typeface="Arial"/>
                <a:ea typeface="Arial"/>
                <a:cs typeface="Arial"/>
                <a:sym typeface="Arial"/>
              </a:rPr>
              <a:t>מנכ"ל: אביגיל מיכלסון</a:t>
            </a:r>
            <a:br>
              <a:rPr lang="iw-IL" sz="1400" dirty="0">
                <a:solidFill>
                  <a:srgbClr val="000000"/>
                </a:solidFill>
                <a:latin typeface="Arial"/>
                <a:ea typeface="Arial"/>
                <a:cs typeface="Arial"/>
                <a:sym typeface="Arial"/>
              </a:rPr>
            </a:br>
            <a:r>
              <a:rPr lang="en-US" sz="1400" dirty="0">
                <a:solidFill>
                  <a:srgbClr val="000000"/>
                </a:solidFill>
                <a:latin typeface="Arial"/>
                <a:ea typeface="Arial"/>
                <a:cs typeface="Arial"/>
                <a:sym typeface="Arial"/>
              </a:rPr>
              <a:t>CTO: </a:t>
            </a:r>
            <a:r>
              <a:rPr lang="iw-IL" sz="1400" dirty="0">
                <a:solidFill>
                  <a:srgbClr val="000000"/>
                </a:solidFill>
                <a:latin typeface="Arial"/>
                <a:ea typeface="Arial"/>
                <a:cs typeface="Arial"/>
                <a:sym typeface="Arial"/>
              </a:rPr>
              <a:t>שוקי גור</a:t>
            </a:r>
            <a:br>
              <a:rPr lang="iw-IL" sz="1400" dirty="0">
                <a:solidFill>
                  <a:srgbClr val="000000"/>
                </a:solidFill>
                <a:latin typeface="Arial"/>
                <a:ea typeface="Arial"/>
                <a:cs typeface="Arial"/>
                <a:sym typeface="Arial"/>
              </a:rPr>
            </a:br>
            <a:r>
              <a:rPr lang="en-US" sz="1400" dirty="0">
                <a:solidFill>
                  <a:srgbClr val="000000"/>
                </a:solidFill>
                <a:latin typeface="Arial"/>
                <a:ea typeface="Arial"/>
                <a:cs typeface="Arial"/>
                <a:sym typeface="Arial"/>
              </a:rPr>
              <a:t>PMO: </a:t>
            </a:r>
            <a:r>
              <a:rPr lang="iw-IL" sz="1400" dirty="0">
                <a:solidFill>
                  <a:srgbClr val="000000"/>
                </a:solidFill>
                <a:latin typeface="Arial"/>
                <a:ea typeface="Arial"/>
                <a:cs typeface="Arial"/>
                <a:sym typeface="Arial"/>
              </a:rPr>
              <a:t>חנה ברגמן</a:t>
            </a:r>
            <a:br>
              <a:rPr lang="iw-IL"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צוותי פיתוח ותמיכה</a:t>
            </a:r>
          </a:p>
          <a:p>
            <a:pPr marL="0" lvl="0" indent="0" algn="r" rtl="1">
              <a:lnSpc>
                <a:spcPct val="115000"/>
              </a:lnSpc>
              <a:spcBef>
                <a:spcPts val="1200"/>
              </a:spcBef>
              <a:spcAft>
                <a:spcPts val="0"/>
              </a:spcAft>
              <a:buNone/>
            </a:pPr>
            <a:r>
              <a:rPr lang="iw-IL" sz="1400" dirty="0">
                <a:solidFill>
                  <a:srgbClr val="000000"/>
                </a:solidFill>
                <a:latin typeface="Arial"/>
                <a:ea typeface="Arial"/>
                <a:cs typeface="Arial"/>
                <a:sym typeface="Arial"/>
              </a:rPr>
              <a:t> </a:t>
            </a:r>
            <a:r>
              <a:rPr lang="iw-IL" sz="1400" b="1" u="sng" dirty="0">
                <a:solidFill>
                  <a:srgbClr val="000000"/>
                </a:solidFill>
                <a:latin typeface="Arial"/>
                <a:ea typeface="Arial"/>
                <a:cs typeface="Arial"/>
                <a:sym typeface="Arial"/>
              </a:rPr>
              <a:t>תיאור תפקיד הסטודנטית בחברה:</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הסטודנטיות בפרקטיקום משתלבות בצוותי הפיתוח של דייברסיטק טכנולוגיה, ועובדות על פרויקטים טכנולוגיים אמיתיים עבור לקוחות החברה. במסגרת הפרקטיקום, הסטודנטיות לוקחות חלק בכל שלבי הפיתוח, החל מהאיפיון והתכנון, דרך הפיתוח והבדיקות, ועד להטמעה ותמיכה טכנית. </a:t>
            </a:r>
          </a:p>
          <a:p>
            <a:pPr marL="0" marR="0" lvl="0" indent="0" algn="r" rtl="1">
              <a:lnSpc>
                <a:spcPct val="100000"/>
              </a:lnSpc>
              <a:spcBef>
                <a:spcPts val="1200"/>
              </a:spcBef>
              <a:spcAft>
                <a:spcPts val="0"/>
              </a:spcAft>
              <a:buClr>
                <a:schemeClr val="lt1"/>
              </a:buClr>
              <a:buSzPts val="1100"/>
              <a:buNone/>
            </a:pPr>
            <a:endParaRPr lang="iw-IL" sz="1200" dirty="0">
              <a:solidFill>
                <a:schemeClr val="lt1"/>
              </a:solidFill>
              <a:latin typeface="Arial"/>
              <a:ea typeface="Arial"/>
              <a:cs typeface="Arial"/>
              <a:sym typeface="Arial"/>
            </a:endParaRPr>
          </a:p>
          <a:p>
            <a:endParaRPr lang="he-IL" sz="1400" dirty="0"/>
          </a:p>
        </p:txBody>
      </p:sp>
    </p:spTree>
    <p:extLst>
      <p:ext uri="{BB962C8B-B14F-4D97-AF65-F5344CB8AC3E}">
        <p14:creationId xmlns:p14="http://schemas.microsoft.com/office/powerpoint/2010/main" val="1089084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FEC6D7-B0DF-53B0-1116-2448D53D81E7}"/>
              </a:ext>
            </a:extLst>
          </p:cNvPr>
          <p:cNvSpPr>
            <a:spLocks noGrp="1"/>
          </p:cNvSpPr>
          <p:nvPr>
            <p:ph type="title"/>
          </p:nvPr>
        </p:nvSpPr>
        <p:spPr/>
        <p:txBody>
          <a:bodyPr/>
          <a:lstStyle/>
          <a:p>
            <a:pPr algn="ctr"/>
            <a:r>
              <a:rPr lang="he-IL" dirty="0">
                <a:solidFill>
                  <a:schemeClr val="tx2">
                    <a:lumMod val="60000"/>
                    <a:lumOff val="40000"/>
                  </a:schemeClr>
                </a:solidFill>
                <a:cs typeface="+mn-cs"/>
              </a:rPr>
              <a:t>תיאור לקוח הקצה - הסמינר הישן ירושלים</a:t>
            </a:r>
          </a:p>
        </p:txBody>
      </p:sp>
      <p:sp>
        <p:nvSpPr>
          <p:cNvPr id="3" name="מציין מיקום תוכן 2">
            <a:extLst>
              <a:ext uri="{FF2B5EF4-FFF2-40B4-BE49-F238E27FC236}">
                <a16:creationId xmlns:a16="http://schemas.microsoft.com/office/drawing/2014/main" id="{2EC7520D-E009-B07C-44A2-C005E2774D16}"/>
              </a:ext>
            </a:extLst>
          </p:cNvPr>
          <p:cNvSpPr>
            <a:spLocks noGrp="1"/>
          </p:cNvSpPr>
          <p:nvPr>
            <p:ph idx="1"/>
          </p:nvPr>
        </p:nvSpPr>
        <p:spPr>
          <a:xfrm>
            <a:off x="838200" y="1480392"/>
            <a:ext cx="10515600" cy="4351338"/>
          </a:xfrm>
        </p:spPr>
        <p:txBody>
          <a:bodyPr>
            <a:normAutofit fontScale="70000" lnSpcReduction="20000"/>
          </a:bodyPr>
          <a:lstStyle/>
          <a:p>
            <a:pPr marL="0" indent="0">
              <a:buNone/>
            </a:pPr>
            <a:endParaRPr lang="he-IL" sz="2000" b="0" i="0" dirty="0">
              <a:solidFill>
                <a:srgbClr val="202122"/>
              </a:solidFill>
              <a:effectLst/>
              <a:highlight>
                <a:srgbClr val="FFFFFF"/>
              </a:highlight>
              <a:latin typeface="Arial" panose="020B0604020202020204" pitchFamily="34" charset="0"/>
            </a:endParaRPr>
          </a:p>
          <a:p>
            <a:pPr marL="0" indent="0">
              <a:buNone/>
            </a:pPr>
            <a:r>
              <a:rPr lang="he-IL" sz="2000" b="1" dirty="0">
                <a:solidFill>
                  <a:srgbClr val="202122"/>
                </a:solidFill>
                <a:highlight>
                  <a:srgbClr val="FFFFFF"/>
                </a:highlight>
                <a:latin typeface="Arial" panose="020B0604020202020204" pitchFamily="34" charset="0"/>
              </a:rPr>
              <a:t>תיאור המכון באופן כללי:</a:t>
            </a:r>
          </a:p>
          <a:p>
            <a:pPr marL="0" indent="0">
              <a:buNone/>
            </a:pPr>
            <a:r>
              <a:rPr lang="he-IL" sz="2000" b="0" i="0" dirty="0">
                <a:solidFill>
                  <a:srgbClr val="202122"/>
                </a:solidFill>
                <a:effectLst/>
                <a:highlight>
                  <a:srgbClr val="FFFFFF"/>
                </a:highlight>
                <a:latin typeface="Arial" panose="020B0604020202020204" pitchFamily="34" charset="0"/>
              </a:rPr>
              <a:t>מכון ההכשרה והשתלמויות של סמינר הישן בירושלים מציע לבוגרות הסמינר לימודי המשך, הכוללים קורסים פרונטליים ומקוונים להרחבת אופקים, וכן השתלמויות המוכרות לגמולים, ל"אופק חדש" </a:t>
            </a:r>
            <a:r>
              <a:rPr lang="he-IL" sz="2000" b="0" i="0" dirty="0" err="1">
                <a:solidFill>
                  <a:srgbClr val="202122"/>
                </a:solidFill>
                <a:effectLst/>
                <a:highlight>
                  <a:srgbClr val="FFFFFF"/>
                </a:highlight>
                <a:latin typeface="Arial" panose="020B0604020202020204" pitchFamily="34" charset="0"/>
              </a:rPr>
              <a:t>ול"עוז</a:t>
            </a:r>
            <a:r>
              <a:rPr lang="he-IL" sz="2000" b="0" i="0" dirty="0">
                <a:solidFill>
                  <a:srgbClr val="202122"/>
                </a:solidFill>
                <a:effectLst/>
                <a:highlight>
                  <a:srgbClr val="FFFFFF"/>
                </a:highlight>
                <a:latin typeface="Arial" panose="020B0604020202020204" pitchFamily="34" charset="0"/>
              </a:rPr>
              <a:t> לתמורה".</a:t>
            </a:r>
            <a:r>
              <a:rPr lang="he-IL" sz="2000" b="0" i="0" u="none" strike="noStrike" baseline="30000" dirty="0">
                <a:solidFill>
                  <a:srgbClr val="0645AD"/>
                </a:solidFill>
                <a:effectLst/>
                <a:highlight>
                  <a:srgbClr val="FFFFFF"/>
                </a:highlight>
                <a:latin typeface="Arial" panose="020B0604020202020204" pitchFamily="34" charset="0"/>
                <a:hlinkClick r:id="rId2"/>
              </a:rPr>
              <a:t>[26]</a:t>
            </a:r>
            <a:r>
              <a:rPr lang="he-IL" sz="2000" b="0" i="0" dirty="0">
                <a:solidFill>
                  <a:srgbClr val="202122"/>
                </a:solidFill>
                <a:effectLst/>
                <a:highlight>
                  <a:srgbClr val="FFFFFF"/>
                </a:highlight>
                <a:latin typeface="Arial" panose="020B0604020202020204" pitchFamily="34" charset="0"/>
              </a:rPr>
              <a:t> במסגרת המכון ניתן ללמוד לקראת </a:t>
            </a:r>
            <a:r>
              <a:rPr lang="he-IL" sz="2000" b="0" i="0" u="none" strike="noStrike" dirty="0">
                <a:solidFill>
                  <a:srgbClr val="0645AD"/>
                </a:solidFill>
                <a:effectLst/>
                <a:highlight>
                  <a:srgbClr val="FFFFFF"/>
                </a:highlight>
                <a:latin typeface="Arial" panose="020B0604020202020204" pitchFamily="34" charset="0"/>
                <a:hlinkClick r:id="rId3" tooltip="תואר שווה ערך"/>
              </a:rPr>
              <a:t>תואר שווה ערך</a:t>
            </a:r>
            <a:r>
              <a:rPr lang="he-IL" sz="2000" b="0" i="0" dirty="0">
                <a:solidFill>
                  <a:srgbClr val="202122"/>
                </a:solidFill>
                <a:effectLst/>
                <a:highlight>
                  <a:srgbClr val="FFFFFF"/>
                </a:highlight>
                <a:latin typeface="Arial" panose="020B0604020202020204" pitchFamily="34" charset="0"/>
              </a:rPr>
              <a:t>: "אקוויוולנט לתואר בוגר" ("דרגה מס' 1") ו"אקוויוולנט לתואר מוסמך" ("דרגה מס' 2").</a:t>
            </a:r>
            <a:r>
              <a:rPr lang="he-IL" sz="2000" b="0" i="0" u="none" strike="noStrike" baseline="30000" dirty="0">
                <a:solidFill>
                  <a:srgbClr val="0645AD"/>
                </a:solidFill>
                <a:effectLst/>
                <a:highlight>
                  <a:srgbClr val="FFFFFF"/>
                </a:highlight>
                <a:latin typeface="Arial" panose="020B0604020202020204" pitchFamily="34" charset="0"/>
                <a:hlinkClick r:id="rId4"/>
              </a:rPr>
              <a:t>[27]</a:t>
            </a:r>
            <a:endParaRPr lang="he-IL" sz="2000" b="0" i="0" dirty="0">
              <a:solidFill>
                <a:srgbClr val="202122"/>
              </a:solidFill>
              <a:effectLst/>
              <a:highlight>
                <a:srgbClr val="FFFFFF"/>
              </a:highlight>
              <a:latin typeface="Arial" panose="020B0604020202020204" pitchFamily="34" charset="0"/>
            </a:endParaRPr>
          </a:p>
          <a:p>
            <a:pPr marL="0" indent="0">
              <a:buNone/>
            </a:pPr>
            <a:r>
              <a:rPr lang="he-IL" sz="2000" b="0" i="0" dirty="0">
                <a:solidFill>
                  <a:srgbClr val="202122"/>
                </a:solidFill>
                <a:effectLst/>
                <a:highlight>
                  <a:srgbClr val="FFFFFF"/>
                </a:highlight>
                <a:latin typeface="Arial" panose="020B0604020202020204" pitchFamily="34" charset="0"/>
              </a:rPr>
              <a:t>בנוסף, מתקיימות במכון תוכניות לנשות חינוך ותיקות וגמלאיות.</a:t>
            </a:r>
            <a:r>
              <a:rPr lang="he-IL" sz="2000" b="0" i="0" u="none" strike="noStrike" baseline="30000" dirty="0">
                <a:solidFill>
                  <a:srgbClr val="0645AD"/>
                </a:solidFill>
                <a:effectLst/>
                <a:highlight>
                  <a:srgbClr val="FFFFFF"/>
                </a:highlight>
                <a:latin typeface="Arial" panose="020B0604020202020204" pitchFamily="34" charset="0"/>
                <a:hlinkClick r:id="rId2"/>
              </a:rPr>
              <a:t>[26]</a:t>
            </a:r>
            <a:r>
              <a:rPr lang="he-IL" sz="2000" b="0" i="0" u="none" strike="noStrike" baseline="30000" dirty="0">
                <a:solidFill>
                  <a:srgbClr val="0645AD"/>
                </a:solidFill>
                <a:effectLst/>
                <a:highlight>
                  <a:srgbClr val="FFFFFF"/>
                </a:highlight>
                <a:latin typeface="Arial" panose="020B0604020202020204" pitchFamily="34" charset="0"/>
              </a:rPr>
              <a:t>  (מתוך ויקיפדיה )</a:t>
            </a:r>
          </a:p>
          <a:p>
            <a:pPr marL="0" indent="0">
              <a:buNone/>
            </a:pPr>
            <a:endParaRPr lang="he-IL" sz="2000" b="0" i="0" u="none" strike="noStrike" baseline="30000" dirty="0">
              <a:solidFill>
                <a:srgbClr val="0645AD"/>
              </a:solidFill>
              <a:effectLst/>
              <a:highlight>
                <a:srgbClr val="FFFFFF"/>
              </a:highlight>
              <a:latin typeface="Arial" panose="020B0604020202020204" pitchFamily="34" charset="0"/>
            </a:endParaRPr>
          </a:p>
          <a:p>
            <a:pPr marL="0" indent="0">
              <a:buNone/>
            </a:pPr>
            <a:r>
              <a:rPr lang="he-IL" baseline="30000" dirty="0">
                <a:highlight>
                  <a:srgbClr val="FFFFFF"/>
                </a:highlight>
                <a:latin typeface="Arial" panose="020B0604020202020204" pitchFamily="34" charset="0"/>
              </a:rPr>
              <a:t>לפרטים נוספים על המכון: </a:t>
            </a:r>
            <a:r>
              <a:rPr lang="he-IL" baseline="30000" dirty="0">
                <a:solidFill>
                  <a:schemeClr val="accent1"/>
                </a:solidFill>
                <a:highlight>
                  <a:srgbClr val="FFFFFF"/>
                </a:highlight>
                <a:latin typeface="Arial" panose="020B0604020202020204" pitchFamily="34" charset="0"/>
                <a:hlinkClick r:id="rId5">
                  <a:extLst>
                    <a:ext uri="{A12FA001-AC4F-418D-AE19-62706E023703}">
                      <ahyp:hlinkClr xmlns:ahyp="http://schemas.microsoft.com/office/drawing/2018/hyperlinkcolor" val="tx"/>
                    </a:ext>
                  </a:extLst>
                </a:hlinkClick>
              </a:rPr>
              <a:t>תיאור סמינר הישן - ויקיפדיה חרדית</a:t>
            </a:r>
            <a:endParaRPr lang="he-IL" baseline="30000" dirty="0">
              <a:solidFill>
                <a:schemeClr val="accent1"/>
              </a:solidFill>
              <a:highlight>
                <a:srgbClr val="FFFFFF"/>
              </a:highlight>
              <a:latin typeface="Arial" panose="020B0604020202020204" pitchFamily="34" charset="0"/>
            </a:endParaRPr>
          </a:p>
          <a:p>
            <a:pPr marL="0" indent="0">
              <a:buNone/>
            </a:pPr>
            <a:endParaRPr lang="he-IL" sz="2000" baseline="30000" dirty="0">
              <a:solidFill>
                <a:schemeClr val="accent1"/>
              </a:solidFill>
              <a:highlight>
                <a:srgbClr val="FFFFFF"/>
              </a:highlight>
              <a:latin typeface="Arial" panose="020B0604020202020204" pitchFamily="34" charset="0"/>
            </a:endParaRPr>
          </a:p>
          <a:p>
            <a:pPr marL="0" indent="0">
              <a:buNone/>
            </a:pPr>
            <a:endParaRPr lang="he-IL" sz="2000" baseline="30000" dirty="0">
              <a:solidFill>
                <a:schemeClr val="accent1"/>
              </a:solidFill>
              <a:highlight>
                <a:srgbClr val="FFFFFF"/>
              </a:highlight>
              <a:latin typeface="Arial" panose="020B0604020202020204" pitchFamily="34" charset="0"/>
            </a:endParaRPr>
          </a:p>
          <a:p>
            <a:pPr marL="0" indent="0">
              <a:buNone/>
            </a:pPr>
            <a:r>
              <a:rPr lang="he-IL" sz="2000" b="1" i="0" u="none" strike="noStrike" dirty="0">
                <a:effectLst/>
                <a:latin typeface="Arial" panose="020B0604020202020204" pitchFamily="34" charset="0"/>
              </a:rPr>
              <a:t>האגף העיקרי שמולו הפרויקט מתנהל הוא: </a:t>
            </a:r>
          </a:p>
          <a:p>
            <a:pPr marL="0" indent="0">
              <a:buNone/>
            </a:pPr>
            <a:r>
              <a:rPr lang="he-IL" sz="2000" b="0" i="0" u="none" strike="noStrike" dirty="0">
                <a:effectLst/>
                <a:latin typeface="Arial" panose="020B0604020202020204" pitchFamily="34" charset="0"/>
              </a:rPr>
              <a:t>האגף האדמיניסטרטיבי של המכון.</a:t>
            </a:r>
          </a:p>
          <a:p>
            <a:pPr marL="0" indent="0">
              <a:buNone/>
            </a:pPr>
            <a:endParaRPr lang="he-IL" sz="2000" b="0" i="0" u="none" strike="noStrike" dirty="0">
              <a:effectLst/>
              <a:latin typeface="Arial" panose="020B0604020202020204" pitchFamily="34" charset="0"/>
            </a:endParaRPr>
          </a:p>
          <a:p>
            <a:pPr marL="0" indent="0">
              <a:buNone/>
            </a:pPr>
            <a:r>
              <a:rPr lang="he-IL" sz="2000" b="1" dirty="0">
                <a:latin typeface="Arial" panose="020B0604020202020204" pitchFamily="34" charset="0"/>
              </a:rPr>
              <a:t>אנשי קשר:</a:t>
            </a:r>
          </a:p>
          <a:p>
            <a:pPr marL="0" indent="0">
              <a:buNone/>
            </a:pPr>
            <a:r>
              <a:rPr lang="he-IL" sz="2000" dirty="0">
                <a:latin typeface="Arial" panose="020B0604020202020204" pitchFamily="34" charset="0"/>
              </a:rPr>
              <a:t>חני לוין </a:t>
            </a:r>
            <a:r>
              <a:rPr lang="en-US" sz="2000" dirty="0">
                <a:latin typeface="Arial" panose="020B0604020202020204" pitchFamily="34" charset="0"/>
              </a:rPr>
              <a:t>chlevin@mbj.org.il</a:t>
            </a:r>
            <a:endParaRPr lang="he-IL" sz="2000" dirty="0">
              <a:latin typeface="Arial" panose="020B0604020202020204" pitchFamily="34" charset="0"/>
            </a:endParaRPr>
          </a:p>
          <a:p>
            <a:pPr marL="0" indent="0">
              <a:buNone/>
            </a:pPr>
            <a:r>
              <a:rPr lang="he-IL" sz="2000" dirty="0">
                <a:latin typeface="Arial" panose="020B0604020202020204" pitchFamily="34" charset="0"/>
              </a:rPr>
              <a:t>חני </a:t>
            </a:r>
            <a:r>
              <a:rPr lang="he-IL" sz="2000" dirty="0" err="1">
                <a:latin typeface="Arial" panose="020B0604020202020204" pitchFamily="34" charset="0"/>
              </a:rPr>
              <a:t>פוליקמן</a:t>
            </a:r>
            <a:r>
              <a:rPr lang="he-IL" sz="2000" dirty="0">
                <a:latin typeface="Arial" panose="020B0604020202020204" pitchFamily="34" charset="0"/>
              </a:rPr>
              <a:t> </a:t>
            </a:r>
            <a:r>
              <a:rPr lang="en-US" sz="2000" dirty="0">
                <a:latin typeface="Arial" panose="020B0604020202020204" pitchFamily="34" charset="0"/>
              </a:rPr>
              <a:t>ch-f@mbj.org.il</a:t>
            </a:r>
            <a:endParaRPr lang="he-IL" sz="2000" dirty="0">
              <a:latin typeface="Arial" panose="020B0604020202020204" pitchFamily="34" charset="0"/>
            </a:endParaRPr>
          </a:p>
          <a:p>
            <a:pPr marL="0" indent="0">
              <a:buNone/>
            </a:pPr>
            <a:r>
              <a:rPr lang="he-IL" sz="2000" dirty="0">
                <a:latin typeface="Arial" panose="020B0604020202020204" pitchFamily="34" charset="0"/>
              </a:rPr>
              <a:t>שולמית ברלין </a:t>
            </a:r>
            <a:r>
              <a:rPr lang="en-US" sz="2000" dirty="0">
                <a:latin typeface="Arial" panose="020B0604020202020204" pitchFamily="34" charset="0"/>
              </a:rPr>
              <a:t>shulamitberlin@gmail.com</a:t>
            </a:r>
            <a:endParaRPr lang="he-IL" sz="2000" dirty="0"/>
          </a:p>
        </p:txBody>
      </p:sp>
    </p:spTree>
    <p:extLst>
      <p:ext uri="{BB962C8B-B14F-4D97-AF65-F5344CB8AC3E}">
        <p14:creationId xmlns:p14="http://schemas.microsoft.com/office/powerpoint/2010/main" val="179324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8573-16D0-121D-5B71-E3E0B0ADC4AC}"/>
              </a:ext>
            </a:extLst>
          </p:cNvPr>
          <p:cNvSpPr>
            <a:spLocks noGrp="1"/>
          </p:cNvSpPr>
          <p:nvPr>
            <p:ph type="title"/>
          </p:nvPr>
        </p:nvSpPr>
        <p:spPr/>
        <p:txBody>
          <a:bodyPr/>
          <a:lstStyle/>
          <a:p>
            <a:pPr algn="ctr"/>
            <a:r>
              <a:rPr lang="iw-IL" dirty="0">
                <a:solidFill>
                  <a:schemeClr val="tx2">
                    <a:lumMod val="60000"/>
                    <a:lumOff val="40000"/>
                  </a:schemeClr>
                </a:solidFill>
                <a:cs typeface="+mn-cs"/>
              </a:rPr>
              <a:t>תיאור הפרויקט</a:t>
            </a:r>
            <a:endParaRPr lang="he-IL" dirty="0">
              <a:solidFill>
                <a:schemeClr val="tx2">
                  <a:lumMod val="60000"/>
                  <a:lumOff val="40000"/>
                </a:schemeClr>
              </a:solidFill>
              <a:cs typeface="+mn-cs"/>
            </a:endParaRPr>
          </a:p>
        </p:txBody>
      </p:sp>
      <p:sp>
        <p:nvSpPr>
          <p:cNvPr id="3" name="מציין מיקום תוכן 2">
            <a:extLst>
              <a:ext uri="{FF2B5EF4-FFF2-40B4-BE49-F238E27FC236}">
                <a16:creationId xmlns:a16="http://schemas.microsoft.com/office/drawing/2014/main" id="{714B55BF-6EE1-F8A6-2189-F6F8250A3C1D}"/>
              </a:ext>
            </a:extLst>
          </p:cNvPr>
          <p:cNvSpPr>
            <a:spLocks noGrp="1"/>
          </p:cNvSpPr>
          <p:nvPr>
            <p:ph idx="1"/>
          </p:nvPr>
        </p:nvSpPr>
        <p:spPr/>
        <p:txBody>
          <a:bodyPr>
            <a:normAutofit fontScale="85000" lnSpcReduction="20000"/>
          </a:bodyPr>
          <a:lstStyle/>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תיאור כללי: </a:t>
            </a:r>
            <a:r>
              <a:rPr lang="he-IL" sz="2400" i="0" u="none" strike="noStrike" cap="none" dirty="0">
                <a:latin typeface="Arial"/>
                <a:ea typeface="Arial"/>
                <a:cs typeface="Arial"/>
                <a:sym typeface="Arial"/>
              </a:rPr>
              <a:t>הקמת מערכת</a:t>
            </a:r>
            <a:r>
              <a:rPr lang="en-US" sz="2400" i="0" u="none" strike="noStrike" cap="none" dirty="0">
                <a:latin typeface="Arial"/>
                <a:ea typeface="Arial"/>
                <a:cs typeface="Arial"/>
                <a:sym typeface="Arial"/>
              </a:rPr>
              <a:t>full-stack </a:t>
            </a:r>
            <a:r>
              <a:rPr lang="he-IL" sz="2400" i="0" u="none" strike="noStrike" cap="none" dirty="0">
                <a:latin typeface="Arial"/>
                <a:ea typeface="Arial"/>
                <a:cs typeface="Arial"/>
                <a:sym typeface="Arial"/>
              </a:rPr>
              <a:t> כמפורט בשקופית מספר 4.</a:t>
            </a:r>
          </a:p>
          <a:p>
            <a:pPr marL="0" marR="0" lvl="0" indent="0" algn="r" rtl="1">
              <a:lnSpc>
                <a:spcPct val="100000"/>
              </a:lnSpc>
              <a:spcBef>
                <a:spcPts val="0"/>
              </a:spcBef>
              <a:spcAft>
                <a:spcPts val="0"/>
              </a:spcAft>
              <a:buClr>
                <a:schemeClr val="lt1"/>
              </a:buClr>
              <a:buSzPts val="1800"/>
              <a:buNone/>
            </a:pPr>
            <a:endParaRPr lang="he-IL" sz="2400" b="1"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iw-IL" sz="2400" b="1" i="0" u="none" strike="noStrike" cap="none" dirty="0">
                <a:latin typeface="Arial"/>
                <a:ea typeface="Arial"/>
                <a:cs typeface="Arial"/>
                <a:sym typeface="Arial"/>
              </a:rPr>
              <a:t>תפקיד הסטודנט:</a:t>
            </a:r>
            <a:r>
              <a:rPr lang="iw-IL" sz="2400" b="0" i="0" u="none" strike="noStrike" cap="none" dirty="0">
                <a:latin typeface="Arial"/>
                <a:ea typeface="Arial"/>
                <a:cs typeface="Arial"/>
                <a:sym typeface="Arial"/>
              </a:rPr>
              <a:t> </a:t>
            </a:r>
            <a:r>
              <a:rPr lang="he-IL" sz="2400" b="0" i="0" u="none" strike="noStrike" cap="none" dirty="0">
                <a:latin typeface="Arial"/>
                <a:ea typeface="Arial"/>
                <a:cs typeface="Arial"/>
                <a:sym typeface="Arial"/>
              </a:rPr>
              <a:t>מפתחת תשתיות </a:t>
            </a:r>
            <a:r>
              <a:rPr lang="en-US" sz="2400" b="0" i="0" u="none" strike="noStrike" cap="none" dirty="0">
                <a:latin typeface="Arial"/>
                <a:ea typeface="Arial"/>
                <a:cs typeface="Arial"/>
                <a:sym typeface="Arial"/>
              </a:rPr>
              <a:t>full-stack</a:t>
            </a:r>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מטרות ויעדים</a:t>
            </a:r>
            <a:r>
              <a:rPr lang="he-IL" sz="2400" b="0" i="0" u="none" strike="noStrike" cap="none" dirty="0">
                <a:latin typeface="Arial"/>
                <a:ea typeface="Arial"/>
                <a:cs typeface="Arial"/>
                <a:sym typeface="Arial"/>
              </a:rPr>
              <a:t>: לספק פלטפורמה נגישה לתפעול האגף באופן דיגיטלי.</a:t>
            </a:r>
            <a:endParaRPr lang="he-IL" sz="2400" dirty="0"/>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מוצרים צפויים</a:t>
            </a:r>
            <a:r>
              <a:rPr lang="he-IL" sz="2400" b="0" i="0" u="none" strike="noStrike" cap="none" dirty="0">
                <a:latin typeface="Arial"/>
                <a:ea typeface="Arial"/>
                <a:cs typeface="Arial"/>
                <a:sym typeface="Arial"/>
              </a:rPr>
              <a:t>: </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1. </a:t>
            </a:r>
            <a:r>
              <a:rPr lang="en-US" sz="2400" b="0" i="0" u="none" strike="noStrike" cap="none" dirty="0">
                <a:latin typeface="Arial"/>
                <a:ea typeface="Arial"/>
                <a:cs typeface="Arial"/>
                <a:sym typeface="Arial"/>
              </a:rPr>
              <a:t>DB</a:t>
            </a:r>
            <a:r>
              <a:rPr lang="he-IL" sz="2400" b="0" i="0" u="none" strike="noStrike" cap="none" dirty="0">
                <a:latin typeface="Arial"/>
                <a:ea typeface="Arial"/>
                <a:cs typeface="Arial"/>
                <a:sym typeface="Arial"/>
              </a:rPr>
              <a:t> מרכזי לשמירת כל נתוני התלמידים והקורסים.</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2. מסכים </a:t>
            </a:r>
            <a:r>
              <a:rPr lang="he-IL" sz="2400" dirty="0" err="1">
                <a:latin typeface="Arial"/>
                <a:ea typeface="Arial"/>
                <a:cs typeface="Arial"/>
                <a:sym typeface="Arial"/>
              </a:rPr>
              <a:t>ליצירה,עדכון</a:t>
            </a:r>
            <a:r>
              <a:rPr lang="he-IL" sz="2400" dirty="0">
                <a:latin typeface="Arial"/>
                <a:ea typeface="Arial"/>
                <a:cs typeface="Arial"/>
                <a:sym typeface="Arial"/>
              </a:rPr>
              <a:t> ומחיקה של תלמידים וקורסים.</a:t>
            </a:r>
          </a:p>
          <a:p>
            <a:pPr marL="914400" lvl="1" indent="-457200">
              <a:lnSpc>
                <a:spcPct val="100000"/>
              </a:lnSpc>
              <a:spcBef>
                <a:spcPts val="0"/>
              </a:spcBef>
              <a:buClr>
                <a:schemeClr val="lt1"/>
              </a:buClr>
              <a:buSzPts val="1800"/>
              <a:buFont typeface="+mj-lt"/>
              <a:buAutoNum type="arabicPeriod"/>
            </a:pPr>
            <a:r>
              <a:rPr lang="he-IL" sz="2000" dirty="0">
                <a:latin typeface="Arial"/>
                <a:ea typeface="Arial"/>
                <a:cs typeface="Arial"/>
                <a:sym typeface="Arial"/>
              </a:rPr>
              <a:t>2.1 מסך לצפיית מערכת שעות של קורס בתצוגת לוח שנה + אפשרות להוסיף שיעור למערכת השעות הקיימת. וכן אופציות עריכת פרטי שיעור קיימים.</a:t>
            </a:r>
          </a:p>
          <a:p>
            <a:pPr marL="914400" lvl="1" indent="-457200">
              <a:lnSpc>
                <a:spcPct val="100000"/>
              </a:lnSpc>
              <a:spcBef>
                <a:spcPts val="0"/>
              </a:spcBef>
              <a:buClr>
                <a:schemeClr val="lt1"/>
              </a:buClr>
              <a:buSzPts val="1800"/>
              <a:buFont typeface="+mj-lt"/>
              <a:buAutoNum type="arabicPeriod"/>
            </a:pPr>
            <a:r>
              <a:rPr lang="he-IL" sz="2000" dirty="0">
                <a:latin typeface="Arial"/>
                <a:ea typeface="Arial"/>
                <a:cs typeface="Arial"/>
                <a:sym typeface="Arial"/>
              </a:rPr>
              <a:t>2.2 מסך לצפייה בהיסטוריית נוכחות של תלמיד בתצוגת לוח שנה.</a:t>
            </a:r>
          </a:p>
          <a:p>
            <a:pPr marL="914400" lvl="1" indent="-457200">
              <a:lnSpc>
                <a:spcPct val="100000"/>
              </a:lnSpc>
              <a:spcBef>
                <a:spcPts val="0"/>
              </a:spcBef>
              <a:buClr>
                <a:schemeClr val="lt1"/>
              </a:buClr>
              <a:buSzPts val="1800"/>
              <a:buFont typeface="+mj-lt"/>
              <a:buAutoNum type="arabicPeriod"/>
            </a:pPr>
            <a:r>
              <a:rPr lang="he-IL" sz="2000" dirty="0">
                <a:latin typeface="Arial"/>
                <a:ea typeface="Arial"/>
                <a:cs typeface="Arial"/>
                <a:sym typeface="Arial"/>
              </a:rPr>
              <a:t>2.3 מסך לצפייה בפרטי סטודנטים.</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3. מסך לעדכון ודווח נוכחות</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4. רכיב זיהוי פנים</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5. </a:t>
            </a:r>
            <a:r>
              <a:rPr lang="he-IL" sz="2400" dirty="0">
                <a:latin typeface="Arial"/>
                <a:ea typeface="Arial"/>
                <a:cs typeface="Arial"/>
                <a:sym typeface="Arial"/>
              </a:rPr>
              <a:t>מנגנון הפעלת פעולות אוטומטיות במערכת לפי הגדרת זמנים ותדירות של הצוות.</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6. מסך הגדרת הגדרות מערכת</a:t>
            </a:r>
          </a:p>
          <a:p>
            <a:pPr marL="457200" marR="0" lvl="0" indent="-457200" algn="r" rtl="1">
              <a:lnSpc>
                <a:spcPct val="10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7. מסך הגדרת הרשאות</a:t>
            </a:r>
            <a:endParaRPr lang="he-IL" sz="2400" b="0"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2400" b="0" i="0" u="none" strike="noStrike" cap="none" dirty="0">
                <a:latin typeface="Arial"/>
                <a:ea typeface="Arial"/>
                <a:cs typeface="Arial"/>
                <a:sym typeface="Arial"/>
              </a:rPr>
              <a:t> </a:t>
            </a:r>
            <a:endParaRPr lang="he-IL" sz="2400" dirty="0"/>
          </a:p>
          <a:p>
            <a:pPr marL="0" indent="0">
              <a:buNone/>
            </a:pPr>
            <a:endParaRPr lang="he-IL" sz="2400" dirty="0"/>
          </a:p>
        </p:txBody>
      </p:sp>
    </p:spTree>
    <p:extLst>
      <p:ext uri="{BB962C8B-B14F-4D97-AF65-F5344CB8AC3E}">
        <p14:creationId xmlns:p14="http://schemas.microsoft.com/office/powerpoint/2010/main" val="405923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F08357-5E83-EBC1-91BE-BAEDCB2D6A48}"/>
              </a:ext>
            </a:extLst>
          </p:cNvPr>
          <p:cNvSpPr>
            <a:spLocks noGrp="1"/>
          </p:cNvSpPr>
          <p:nvPr>
            <p:ph type="title"/>
          </p:nvPr>
        </p:nvSpPr>
        <p:spPr/>
        <p:txBody>
          <a:bodyPr/>
          <a:lstStyle/>
          <a:p>
            <a:pPr algn="ctr"/>
            <a:r>
              <a:rPr lang="he-IL" dirty="0">
                <a:solidFill>
                  <a:schemeClr val="tx2">
                    <a:lumMod val="60000"/>
                    <a:lumOff val="40000"/>
                  </a:schemeClr>
                </a:solidFill>
                <a:cs typeface="+mn-cs"/>
              </a:rPr>
              <a:t> מטרות הפרויקט:</a:t>
            </a:r>
          </a:p>
        </p:txBody>
      </p:sp>
      <p:sp>
        <p:nvSpPr>
          <p:cNvPr id="3" name="מציין מיקום תוכן 2">
            <a:extLst>
              <a:ext uri="{FF2B5EF4-FFF2-40B4-BE49-F238E27FC236}">
                <a16:creationId xmlns:a16="http://schemas.microsoft.com/office/drawing/2014/main" id="{CFCA45A9-B645-6901-A9A0-159EDC2981FA}"/>
              </a:ext>
            </a:extLst>
          </p:cNvPr>
          <p:cNvSpPr>
            <a:spLocks noGrp="1"/>
          </p:cNvSpPr>
          <p:nvPr>
            <p:ph idx="1"/>
          </p:nvPr>
        </p:nvSpPr>
        <p:spPr/>
        <p:txBody>
          <a:bodyPr>
            <a:normAutofit fontScale="92500" lnSpcReduction="10000"/>
          </a:bodyPr>
          <a:lstStyle/>
          <a:p>
            <a:pPr marL="0" marR="0" lvl="0" indent="0" algn="r" rtl="1">
              <a:lnSpc>
                <a:spcPct val="100000"/>
              </a:lnSpc>
              <a:spcBef>
                <a:spcPts val="0"/>
              </a:spcBef>
              <a:spcAft>
                <a:spcPts val="0"/>
              </a:spcAft>
              <a:buClr>
                <a:schemeClr val="lt1"/>
              </a:buClr>
              <a:buSzPts val="1800"/>
              <a:buNone/>
            </a:pPr>
            <a:endParaRPr lang="he-IL" sz="2800" b="0"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2800" b="1" i="0" u="none" strike="noStrike" cap="none" dirty="0">
                <a:latin typeface="Arial"/>
                <a:ea typeface="Arial"/>
                <a:cs typeface="Arial"/>
                <a:sym typeface="Arial"/>
              </a:rPr>
              <a:t>מטרות עיקריות: </a:t>
            </a:r>
          </a:p>
          <a:p>
            <a:pPr marL="0" marR="0" lvl="0" indent="0" algn="r" rtl="1">
              <a:lnSpc>
                <a:spcPct val="100000"/>
              </a:lnSpc>
              <a:spcBef>
                <a:spcPts val="0"/>
              </a:spcBef>
              <a:spcAft>
                <a:spcPts val="0"/>
              </a:spcAft>
              <a:buClr>
                <a:schemeClr val="lt1"/>
              </a:buClr>
              <a:buSzPts val="1800"/>
              <a:buNone/>
            </a:pPr>
            <a:r>
              <a:rPr lang="he-IL" sz="2800" b="0" i="0" u="none" strike="noStrike" cap="none" dirty="0">
                <a:latin typeface="Arial"/>
                <a:ea typeface="Arial"/>
                <a:cs typeface="Arial"/>
                <a:sym typeface="Arial"/>
              </a:rPr>
              <a:t>שיפור נגישות המידע, הגברת מעורבות המשתמשים וייעול המשימות הניהוליות.</a:t>
            </a:r>
          </a:p>
          <a:p>
            <a:pPr marL="0" marR="0" lvl="0" indent="0" algn="r" rtl="1">
              <a:lnSpc>
                <a:spcPct val="100000"/>
              </a:lnSpc>
              <a:spcBef>
                <a:spcPts val="0"/>
              </a:spcBef>
              <a:spcAft>
                <a:spcPts val="0"/>
              </a:spcAft>
              <a:buClr>
                <a:schemeClr val="lt1"/>
              </a:buClr>
              <a:buSzPts val="1800"/>
              <a:buNone/>
            </a:pPr>
            <a:endParaRPr lang="he-IL" dirty="0"/>
          </a:p>
          <a:p>
            <a:pPr marL="0" marR="0" lvl="0" indent="0" algn="r" rtl="1">
              <a:lnSpc>
                <a:spcPct val="100000"/>
              </a:lnSpc>
              <a:spcBef>
                <a:spcPts val="0"/>
              </a:spcBef>
              <a:spcAft>
                <a:spcPts val="0"/>
              </a:spcAft>
              <a:buClr>
                <a:schemeClr val="lt1"/>
              </a:buClr>
              <a:buSzPts val="1800"/>
              <a:buNone/>
            </a:pPr>
            <a:r>
              <a:rPr lang="he-IL" sz="2800" b="1" i="0" u="none" strike="noStrike" cap="none" dirty="0">
                <a:latin typeface="Arial"/>
                <a:ea typeface="Arial"/>
                <a:cs typeface="Arial"/>
                <a:sym typeface="Arial"/>
              </a:rPr>
              <a:t>תרומה לחברת </a:t>
            </a:r>
            <a:r>
              <a:rPr lang="en-US" b="1" dirty="0" err="1">
                <a:latin typeface="Arial"/>
                <a:ea typeface="Arial"/>
                <a:cs typeface="Arial"/>
                <a:sym typeface="Arial"/>
              </a:rPr>
              <a:t>Diversitech</a:t>
            </a:r>
            <a:r>
              <a:rPr lang="he-IL" sz="2800" b="1" i="0" u="none" strike="noStrike" cap="none" dirty="0">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he-IL" sz="2800" b="0" i="0" u="none" strike="noStrike" cap="none" dirty="0">
                <a:latin typeface="Arial"/>
                <a:ea typeface="Arial"/>
                <a:cs typeface="Arial"/>
                <a:sym typeface="Arial"/>
              </a:rPr>
              <a:t>לספק פרויקט מוצלח ורווחי, להציג את יכולת החברה בפיתוח אתרים ולשפר את תיק העבודות של החברה. </a:t>
            </a:r>
          </a:p>
          <a:p>
            <a:pPr marL="0" marR="0" lvl="0" indent="0" algn="r" rtl="1">
              <a:lnSpc>
                <a:spcPct val="100000"/>
              </a:lnSpc>
              <a:spcBef>
                <a:spcPts val="0"/>
              </a:spcBef>
              <a:spcAft>
                <a:spcPts val="0"/>
              </a:spcAft>
              <a:buClr>
                <a:schemeClr val="lt1"/>
              </a:buClr>
              <a:buSzPts val="1800"/>
              <a:buNone/>
            </a:pPr>
            <a:endParaRPr lang="he-IL" dirty="0"/>
          </a:p>
          <a:p>
            <a:pPr marL="0" indent="0">
              <a:buNone/>
            </a:pPr>
            <a:r>
              <a:rPr lang="he-IL" b="1" dirty="0"/>
              <a:t>תרומה לסמינר הישן:</a:t>
            </a:r>
          </a:p>
          <a:p>
            <a:pPr marL="0" indent="0">
              <a:buNone/>
            </a:pPr>
            <a:r>
              <a:rPr lang="he-IL" dirty="0"/>
              <a:t>מעבר מניהול ידני </a:t>
            </a:r>
            <a:r>
              <a:rPr lang="he-IL" dirty="0" err="1"/>
              <a:t>לדיגטלי</a:t>
            </a:r>
            <a:r>
              <a:rPr lang="he-IL" dirty="0"/>
              <a:t> של כל נושאי התלמידות והקורסים. חיסכון באנשי צוות לניהול האגף. הרחבת פעולות המכון באמצעות המערכת שתמהר ותקצר תהליכים.</a:t>
            </a:r>
          </a:p>
        </p:txBody>
      </p:sp>
    </p:spTree>
    <p:extLst>
      <p:ext uri="{BB962C8B-B14F-4D97-AF65-F5344CB8AC3E}">
        <p14:creationId xmlns:p14="http://schemas.microsoft.com/office/powerpoint/2010/main" val="3789446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0A725D-DDE8-C33C-5989-EA4EBB696E20}"/>
              </a:ext>
            </a:extLst>
          </p:cNvPr>
          <p:cNvSpPr>
            <a:spLocks noGrp="1"/>
          </p:cNvSpPr>
          <p:nvPr>
            <p:ph type="title"/>
          </p:nvPr>
        </p:nvSpPr>
        <p:spPr/>
        <p:txBody>
          <a:bodyPr>
            <a:normAutofit/>
          </a:bodyPr>
          <a:lstStyle/>
          <a:p>
            <a:pPr algn="ctr"/>
            <a:r>
              <a:rPr lang="he-IL" sz="4000" dirty="0">
                <a:solidFill>
                  <a:schemeClr val="tx2">
                    <a:lumMod val="60000"/>
                    <a:lumOff val="40000"/>
                  </a:schemeClr>
                </a:solidFill>
                <a:cs typeface="+mn-cs"/>
              </a:rPr>
              <a:t>תהליך העבודה:</a:t>
            </a:r>
          </a:p>
        </p:txBody>
      </p:sp>
      <p:sp>
        <p:nvSpPr>
          <p:cNvPr id="3" name="מציין מיקום תוכן 2">
            <a:extLst>
              <a:ext uri="{FF2B5EF4-FFF2-40B4-BE49-F238E27FC236}">
                <a16:creationId xmlns:a16="http://schemas.microsoft.com/office/drawing/2014/main" id="{929A7B95-34AC-06DA-9071-BAB61AC79BC5}"/>
              </a:ext>
            </a:extLst>
          </p:cNvPr>
          <p:cNvSpPr>
            <a:spLocks noGrp="1"/>
          </p:cNvSpPr>
          <p:nvPr>
            <p:ph idx="1"/>
          </p:nvPr>
        </p:nvSpPr>
        <p:spPr>
          <a:xfrm>
            <a:off x="838200" y="1250302"/>
            <a:ext cx="10515600" cy="5374433"/>
          </a:xfrm>
        </p:spPr>
        <p:txBody>
          <a:bodyPr>
            <a:normAutofit/>
          </a:bodyPr>
          <a:lstStyle/>
          <a:p>
            <a:pPr marL="0" lvl="0" indent="0" algn="r" rtl="1">
              <a:lnSpc>
                <a:spcPct val="120000"/>
              </a:lnSpc>
              <a:spcBef>
                <a:spcPts val="0"/>
              </a:spcBef>
              <a:spcAft>
                <a:spcPts val="0"/>
              </a:spcAft>
              <a:buSzPts val="1200"/>
              <a:buNone/>
            </a:pPr>
            <a:r>
              <a:rPr lang="iw-IL" sz="1100" b="1" dirty="0"/>
              <a:t>שלב</a:t>
            </a:r>
            <a:r>
              <a:rPr lang="he-IL" sz="1100" b="1" dirty="0"/>
              <a:t> 1:</a:t>
            </a:r>
            <a:r>
              <a:rPr lang="iw-IL" sz="1100" b="1" dirty="0"/>
              <a:t> היכרות עם החברה והפרויקט</a:t>
            </a:r>
            <a:endParaRPr lang="iw-IL" sz="1100" dirty="0"/>
          </a:p>
          <a:p>
            <a:pPr marL="0" lvl="0" indent="0" algn="r" rtl="1">
              <a:lnSpc>
                <a:spcPct val="120000"/>
              </a:lnSpc>
              <a:spcBef>
                <a:spcPts val="1000"/>
              </a:spcBef>
              <a:spcAft>
                <a:spcPts val="0"/>
              </a:spcAft>
              <a:buSzPts val="1200"/>
              <a:buNone/>
            </a:pPr>
            <a:r>
              <a:rPr lang="iw-IL" sz="1100" dirty="0"/>
              <a:t>היכרות עם טכנולוגיית </a:t>
            </a:r>
            <a:r>
              <a:rPr lang="he-IL" sz="1100" dirty="0"/>
              <a:t> </a:t>
            </a:r>
            <a:r>
              <a:rPr lang="en-US" sz="1100" dirty="0"/>
              <a:t> </a:t>
            </a:r>
            <a:r>
              <a:rPr lang="en-US" sz="1100" dirty="0" err="1"/>
              <a:t>Diversitek</a:t>
            </a:r>
            <a:r>
              <a:rPr lang="iw-IL" sz="1100" dirty="0"/>
              <a:t>תחום הפרויקט.</a:t>
            </a:r>
            <a:br>
              <a:rPr lang="en-US" sz="1100" dirty="0"/>
            </a:br>
            <a:r>
              <a:rPr lang="iw-IL" sz="1100" dirty="0"/>
              <a:t>מוצר נדרש: מסמך סקירת הפרויקט.</a:t>
            </a:r>
          </a:p>
          <a:p>
            <a:pPr marL="0" lvl="0" indent="0" algn="r" rtl="1">
              <a:lnSpc>
                <a:spcPct val="120000"/>
              </a:lnSpc>
              <a:spcBef>
                <a:spcPts val="1000"/>
              </a:spcBef>
              <a:spcAft>
                <a:spcPts val="0"/>
              </a:spcAft>
              <a:buSzPts val="1200"/>
              <a:buNone/>
            </a:pPr>
            <a:r>
              <a:rPr lang="iw-IL" sz="1100" b="1" dirty="0"/>
              <a:t>שלב</a:t>
            </a:r>
            <a:r>
              <a:rPr lang="he-IL" sz="1100" b="1" dirty="0"/>
              <a:t> 2: </a:t>
            </a:r>
            <a:r>
              <a:rPr lang="iw-IL" sz="1100" b="1" dirty="0"/>
              <a:t>אפיון ודרישות</a:t>
            </a:r>
            <a:endParaRPr lang="iw-IL" sz="1100" dirty="0"/>
          </a:p>
          <a:p>
            <a:pPr marL="0" lvl="0" indent="0" algn="r" rtl="1">
              <a:lnSpc>
                <a:spcPct val="120000"/>
              </a:lnSpc>
              <a:spcBef>
                <a:spcPts val="1000"/>
              </a:spcBef>
              <a:spcAft>
                <a:spcPts val="0"/>
              </a:spcAft>
              <a:buSzPts val="1200"/>
              <a:buNone/>
            </a:pPr>
            <a:r>
              <a:rPr lang="iw-IL" sz="1100" dirty="0"/>
              <a:t>כתיבת מסמך דרישות ותכנון ראשוני.</a:t>
            </a:r>
            <a:br>
              <a:rPr lang="en-US" sz="1100" dirty="0"/>
            </a:br>
            <a:r>
              <a:rPr lang="iw-IL" sz="1100" dirty="0"/>
              <a:t>מוצר נדרש: מסמך אפיון דרישות.</a:t>
            </a:r>
          </a:p>
          <a:p>
            <a:pPr marL="0" lvl="0" indent="0" algn="r" rtl="1">
              <a:lnSpc>
                <a:spcPct val="120000"/>
              </a:lnSpc>
              <a:spcBef>
                <a:spcPts val="1000"/>
              </a:spcBef>
              <a:spcAft>
                <a:spcPts val="0"/>
              </a:spcAft>
              <a:buSzPts val="1200"/>
              <a:buNone/>
            </a:pPr>
            <a:r>
              <a:rPr lang="iw-IL" sz="1100" b="1" dirty="0"/>
              <a:t>שלב </a:t>
            </a:r>
            <a:r>
              <a:rPr lang="he-IL" sz="1100" b="1" dirty="0"/>
              <a:t>3: </a:t>
            </a:r>
            <a:r>
              <a:rPr lang="iw-IL" sz="1100" b="1" dirty="0"/>
              <a:t>תכנון</a:t>
            </a:r>
            <a:endParaRPr lang="iw-IL" sz="1100" dirty="0"/>
          </a:p>
          <a:p>
            <a:pPr marL="0" lvl="0" indent="0" algn="r" rtl="1">
              <a:lnSpc>
                <a:spcPct val="120000"/>
              </a:lnSpc>
              <a:spcBef>
                <a:spcPts val="1000"/>
              </a:spcBef>
              <a:spcAft>
                <a:spcPts val="0"/>
              </a:spcAft>
              <a:buSzPts val="1200"/>
              <a:buNone/>
            </a:pPr>
            <a:r>
              <a:rPr lang="iw-IL" sz="1100" dirty="0"/>
              <a:t>הכנת תוכניות עבודה וארכיטקטורת המערכת.</a:t>
            </a:r>
            <a:br>
              <a:rPr lang="en-US" sz="1100" dirty="0"/>
            </a:br>
            <a:r>
              <a:rPr lang="iw-IL" sz="1100" dirty="0"/>
              <a:t>מוצר נדרש: מסמך תכנון המערכת.</a:t>
            </a:r>
          </a:p>
          <a:p>
            <a:pPr marL="0" lvl="0" indent="0" algn="r" rtl="1">
              <a:lnSpc>
                <a:spcPct val="120000"/>
              </a:lnSpc>
              <a:spcBef>
                <a:spcPts val="1000"/>
              </a:spcBef>
              <a:spcAft>
                <a:spcPts val="0"/>
              </a:spcAft>
              <a:buSzPts val="1200"/>
              <a:buNone/>
            </a:pPr>
            <a:r>
              <a:rPr lang="iw-IL" sz="1100" b="1" dirty="0"/>
              <a:t>שלב </a:t>
            </a:r>
            <a:r>
              <a:rPr lang="he-IL" sz="1100" b="1" dirty="0"/>
              <a:t>4: </a:t>
            </a:r>
            <a:r>
              <a:rPr lang="iw-IL" sz="1100" b="1" dirty="0"/>
              <a:t>ביצוע ופיתוח</a:t>
            </a:r>
            <a:endParaRPr lang="iw-IL" sz="1100" dirty="0"/>
          </a:p>
          <a:p>
            <a:pPr marL="0" lvl="0" indent="0" algn="r" rtl="1">
              <a:lnSpc>
                <a:spcPct val="120000"/>
              </a:lnSpc>
              <a:spcBef>
                <a:spcPts val="1000"/>
              </a:spcBef>
              <a:spcAft>
                <a:spcPts val="0"/>
              </a:spcAft>
              <a:buSzPts val="1200"/>
              <a:buNone/>
            </a:pPr>
            <a:r>
              <a:rPr lang="iw-IL" sz="1100" dirty="0"/>
              <a:t>כתיבת קוד, שימוש בטכנולוגיות המוגדרות (</a:t>
            </a:r>
            <a:r>
              <a:rPr lang="en-US" sz="1100" dirty="0"/>
              <a:t>SQL DB, Java Spring Boot, jQuery, Bootstrap, CSS).</a:t>
            </a:r>
            <a:br>
              <a:rPr lang="en-US" sz="1100" dirty="0"/>
            </a:br>
            <a:r>
              <a:rPr lang="iw-IL" sz="1100" dirty="0"/>
              <a:t>מוצר נדרש: אבטיפוס ראשוני ומאגר קוד מקור.</a:t>
            </a:r>
          </a:p>
          <a:p>
            <a:pPr marL="0" lvl="0" indent="0" algn="r" rtl="1">
              <a:lnSpc>
                <a:spcPct val="120000"/>
              </a:lnSpc>
              <a:spcBef>
                <a:spcPts val="1000"/>
              </a:spcBef>
              <a:spcAft>
                <a:spcPts val="0"/>
              </a:spcAft>
              <a:buSzPts val="1200"/>
              <a:buNone/>
            </a:pPr>
            <a:r>
              <a:rPr lang="iw-IL" sz="1100" b="1" dirty="0"/>
              <a:t>שלב </a:t>
            </a:r>
            <a:r>
              <a:rPr lang="he-IL" sz="1100" b="1" dirty="0"/>
              <a:t>5: </a:t>
            </a:r>
            <a:r>
              <a:rPr lang="iw-IL" sz="1100" b="1" dirty="0"/>
              <a:t>בדיקות ואבטחת איכות</a:t>
            </a:r>
            <a:endParaRPr lang="iw-IL" sz="1100" dirty="0"/>
          </a:p>
          <a:p>
            <a:pPr marL="0" lvl="0" indent="0" algn="r" rtl="1">
              <a:lnSpc>
                <a:spcPct val="120000"/>
              </a:lnSpc>
              <a:spcBef>
                <a:spcPts val="1000"/>
              </a:spcBef>
              <a:spcAft>
                <a:spcPts val="0"/>
              </a:spcAft>
              <a:buSzPts val="1200"/>
              <a:buNone/>
            </a:pPr>
            <a:r>
              <a:rPr lang="iw-IL" sz="1100" dirty="0"/>
              <a:t>ביצוע בדיקות ידניות ואוטומטיות.</a:t>
            </a:r>
            <a:br>
              <a:rPr lang="en-US" sz="1100" dirty="0"/>
            </a:br>
            <a:r>
              <a:rPr lang="iw-IL" sz="1100" dirty="0"/>
              <a:t>מוצר נדרש: תוכניות בדיקה, מקרי בדיקה ודוחות בדיקה.</a:t>
            </a:r>
          </a:p>
          <a:p>
            <a:pPr marL="0" lvl="0" indent="0" algn="r" rtl="1">
              <a:lnSpc>
                <a:spcPct val="120000"/>
              </a:lnSpc>
              <a:spcBef>
                <a:spcPts val="1000"/>
              </a:spcBef>
              <a:spcAft>
                <a:spcPts val="0"/>
              </a:spcAft>
              <a:buSzPts val="1200"/>
              <a:buNone/>
            </a:pPr>
            <a:r>
              <a:rPr lang="iw-IL" sz="1100" b="1" dirty="0"/>
              <a:t>שלב </a:t>
            </a:r>
            <a:r>
              <a:rPr lang="he-IL" sz="1100" b="1" dirty="0"/>
              <a:t>6:</a:t>
            </a:r>
            <a:r>
              <a:rPr lang="iw-IL" sz="1100" b="1" dirty="0"/>
              <a:t> הטמעה ותמיכה</a:t>
            </a:r>
            <a:endParaRPr lang="iw-IL" sz="1100" dirty="0"/>
          </a:p>
          <a:p>
            <a:pPr marL="0" lvl="0" indent="0" algn="r" rtl="1">
              <a:lnSpc>
                <a:spcPct val="120000"/>
              </a:lnSpc>
              <a:spcBef>
                <a:spcPts val="1000"/>
              </a:spcBef>
              <a:spcAft>
                <a:spcPts val="0"/>
              </a:spcAft>
              <a:buSzPts val="1200"/>
              <a:buNone/>
            </a:pPr>
            <a:r>
              <a:rPr lang="iw-IL" sz="1100" dirty="0"/>
              <a:t>תיאור תהליך ההטמעה והתמיכה הטכנית.</a:t>
            </a:r>
            <a:br>
              <a:rPr lang="en-US" sz="1100" dirty="0"/>
            </a:br>
            <a:r>
              <a:rPr lang="iw-IL" sz="1100" dirty="0"/>
              <a:t>מוצר נדרש: מדריכי פריסה ומסמכי תמיכה.</a:t>
            </a:r>
          </a:p>
          <a:p>
            <a:endParaRPr lang="he-IL" sz="800" dirty="0"/>
          </a:p>
        </p:txBody>
      </p:sp>
    </p:spTree>
    <p:extLst>
      <p:ext uri="{BB962C8B-B14F-4D97-AF65-F5344CB8AC3E}">
        <p14:creationId xmlns:p14="http://schemas.microsoft.com/office/powerpoint/2010/main" val="3728025248"/>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1627</TotalTime>
  <Words>2363</Words>
  <Application>Microsoft Office PowerPoint</Application>
  <PresentationFormat>מסך רחב</PresentationFormat>
  <Paragraphs>298</Paragraphs>
  <Slides>44</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44</vt:i4>
      </vt:variant>
    </vt:vector>
  </HeadingPairs>
  <TitlesOfParts>
    <vt:vector size="50" baseType="lpstr">
      <vt:lpstr>Arial</vt:lpstr>
      <vt:lpstr>Calibri</vt:lpstr>
      <vt:lpstr>Calibri Light</vt:lpstr>
      <vt:lpstr>Gill Sans</vt:lpstr>
      <vt:lpstr>JetBrains Mono</vt:lpstr>
      <vt:lpstr>ערכת נושא Office</vt:lpstr>
      <vt:lpstr>פרויקט סמינר הישן</vt:lpstr>
      <vt:lpstr>הסמינר הישן</vt:lpstr>
      <vt:lpstr>תוכן העיניינים:</vt:lpstr>
      <vt:lpstr>מבוא:</vt:lpstr>
      <vt:lpstr>חברת Diversitek</vt:lpstr>
      <vt:lpstr>תיאור לקוח הקצה - הסמינר הישן ירושלים</vt:lpstr>
      <vt:lpstr>תיאור הפרויקט</vt:lpstr>
      <vt:lpstr> מטרות הפרויקט:</vt:lpstr>
      <vt:lpstr>תהליך העבודה:</vt:lpstr>
      <vt:lpstr>שלב א': הכרת החברה והפרויקט</vt:lpstr>
      <vt:lpstr>שלב ב': איפיון ודרישות</vt:lpstr>
      <vt:lpstr>שלב ג': תכנון</vt:lpstr>
      <vt:lpstr>שלב ד': ביצוע ופיתוח</vt:lpstr>
      <vt:lpstr>שלב ד': ביצוע ופיתוח</vt:lpstr>
      <vt:lpstr>צילומי מסך של המשימה</vt:lpstr>
      <vt:lpstr>צילומי מסך של המשימה</vt:lpstr>
      <vt:lpstr>צילומי מסך של המשימה</vt:lpstr>
      <vt:lpstr>צילומי מסך של המשימה</vt:lpstr>
      <vt:lpstr>צילומי מסך של המשימה</vt:lpstr>
      <vt:lpstr>צילומי מסך של המשימה</vt:lpstr>
      <vt:lpstr>שלב ד': ביצוע ופיתוח</vt:lpstr>
      <vt:lpstr>צילומי מסך של המשימה</vt:lpstr>
      <vt:lpstr>צילומי מסך של המשימה</vt:lpstr>
      <vt:lpstr>צילומי מסך של המשימה</vt:lpstr>
      <vt:lpstr>שלב ד': ביצוע ופיתוח</vt:lpstr>
      <vt:lpstr>צילומי מסך של המשימה</vt:lpstr>
      <vt:lpstr>שלב ד': ביצוע ופיתוח</vt:lpstr>
      <vt:lpstr>צילומי מסך של המשימה</vt:lpstr>
      <vt:lpstr>צילומי מסך של המשימה</vt:lpstr>
      <vt:lpstr>צילומי מסך של המשימה</vt:lpstr>
      <vt:lpstr>צילומי מסך של המשימה</vt:lpstr>
      <vt:lpstr>שלב ד': ביצוע ופיתוח</vt:lpstr>
      <vt:lpstr>צילומי מסך של המשימה</vt:lpstr>
      <vt:lpstr>צילומי מסך של המשימה</vt:lpstr>
      <vt:lpstr>מצגת של PowerPoint‏</vt:lpstr>
      <vt:lpstr>מצגת של PowerPoint‏</vt:lpstr>
      <vt:lpstr>מצגת של PowerPoint‏</vt:lpstr>
      <vt:lpstr>מצגת של PowerPoint‏</vt:lpstr>
      <vt:lpstr>שלב ד': ביצוע ופיתוח</vt:lpstr>
      <vt:lpstr>שלב ה': בדיקות אבטחה ואיכות</vt:lpstr>
      <vt:lpstr>שלב ו': הטמעה ותמיכה</vt:lpstr>
      <vt:lpstr>סיכום ומסקנות:</vt:lpstr>
      <vt:lpstr>נספחים:</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שרי סגל</dc:creator>
  <cp:lastModifiedBy>שרי סגל</cp:lastModifiedBy>
  <cp:revision>51</cp:revision>
  <dcterms:created xsi:type="dcterms:W3CDTF">2024-07-21T07:54:55Z</dcterms:created>
  <dcterms:modified xsi:type="dcterms:W3CDTF">2024-07-22T11:02:24Z</dcterms:modified>
</cp:coreProperties>
</file>